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  <a:prstGeom prst="rect">
            <a:avLst/>
          </a:prstGeo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799"/>
            <a:ext cx="7543800" cy="53668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10/06/14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ata.undp.org/dataset/Table-1-Human-Development-Index-and-its-components/wxub-qc5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762000" y="3886134"/>
            <a:ext cx="7543800" cy="2275604"/>
          </a:xfrm>
        </p:spPr>
        <p:txBody>
          <a:bodyPr/>
          <a:lstStyle/>
          <a:p>
            <a:r>
              <a:rPr lang="en-US" sz="5000" dirty="0" smtClean="0"/>
              <a:t>4. </a:t>
            </a:r>
            <a:r>
              <a:rPr lang="en-US" sz="5000" dirty="0" err="1" smtClean="0"/>
              <a:t>Nejednakost</a:t>
            </a:r>
            <a:r>
              <a:rPr lang="en-US" sz="5000" dirty="0" smtClean="0"/>
              <a:t> </a:t>
            </a:r>
            <a:r>
              <a:rPr lang="en-US" sz="5000" dirty="0" err="1" smtClean="0"/>
              <a:t>raspodjele</a:t>
            </a:r>
            <a:r>
              <a:rPr lang="en-US" sz="5000" dirty="0" smtClean="0"/>
              <a:t> </a:t>
            </a:r>
            <a:r>
              <a:rPr lang="en-US" sz="5000" dirty="0" err="1" smtClean="0"/>
              <a:t>dohotka</a:t>
            </a:r>
            <a:r>
              <a:rPr lang="en-US" sz="5000" dirty="0" smtClean="0"/>
              <a:t> i </a:t>
            </a:r>
            <a:r>
              <a:rPr lang="en-US" sz="5000" dirty="0" err="1" smtClean="0"/>
              <a:t>bogatstva</a:t>
            </a:r>
            <a:endParaRPr lang="en-US" sz="5000" dirty="0"/>
          </a:p>
        </p:txBody>
      </p:sp>
      <p:sp>
        <p:nvSpPr>
          <p:cNvPr id="6" name="TextBox 5"/>
          <p:cNvSpPr txBox="1"/>
          <p:nvPr/>
        </p:nvSpPr>
        <p:spPr>
          <a:xfrm>
            <a:off x="1529712" y="764806"/>
            <a:ext cx="613328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“It is not </a:t>
            </a:r>
            <a:r>
              <a:rPr lang="en-US" sz="2400" i="1" dirty="0" smtClean="0">
                <a:solidFill>
                  <a:schemeClr val="bg1"/>
                </a:solidFill>
              </a:rPr>
              <a:t>the creation of wealth that is wrong, but the love of money for its own sake.”</a:t>
            </a:r>
            <a:endParaRPr lang="en-US" sz="2400" i="1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Margaret Thatcher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73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Alternativni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izbor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izme</a:t>
            </a:r>
            <a:r>
              <a:rPr lang="en-US" sz="2800" b="1" dirty="0" err="1" smtClean="0"/>
              <a:t>đu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efikasnosti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jednakosti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raspodjele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trade-off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 smtClean="0"/>
              <a:t>efikasnosti</a:t>
            </a:r>
            <a:r>
              <a:rPr lang="en-US" dirty="0" smtClean="0"/>
              <a:t> i </a:t>
            </a:r>
            <a:r>
              <a:rPr lang="en-US" dirty="0" err="1" smtClean="0"/>
              <a:t>jednakosti</a:t>
            </a:r>
            <a:r>
              <a:rPr lang="en-US" dirty="0" smtClean="0"/>
              <a:t> </a:t>
            </a:r>
            <a:r>
              <a:rPr lang="en-US" dirty="0" err="1" smtClean="0"/>
              <a:t>raspodjele</a:t>
            </a:r>
            <a:r>
              <a:rPr lang="en-US" dirty="0" smtClean="0"/>
              <a:t>, </a:t>
            </a:r>
            <a:r>
              <a:rPr lang="en-US" dirty="0" err="1" smtClean="0"/>
              <a:t>jer</a:t>
            </a:r>
            <a:r>
              <a:rPr lang="en-US" dirty="0" smtClean="0"/>
              <a:t> </a:t>
            </a:r>
            <a:r>
              <a:rPr lang="en-US" dirty="0" err="1" smtClean="0"/>
              <a:t>obje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nisu</a:t>
            </a:r>
            <a:r>
              <a:rPr lang="en-US" dirty="0" smtClean="0"/>
              <a:t> </a:t>
            </a:r>
            <a:r>
              <a:rPr lang="en-US" dirty="0" err="1" smtClean="0"/>
              <a:t>istovremeno</a:t>
            </a:r>
            <a:r>
              <a:rPr lang="en-US" dirty="0" smtClean="0"/>
              <a:t> </a:t>
            </a:r>
            <a:r>
              <a:rPr lang="en-US" dirty="0" err="1" smtClean="0"/>
              <a:t>ostvarive</a:t>
            </a:r>
            <a:endParaRPr lang="en-US" dirty="0"/>
          </a:p>
          <a:p>
            <a:r>
              <a:rPr lang="en-US" dirty="0" err="1" smtClean="0"/>
              <a:t>Naime</a:t>
            </a:r>
            <a:r>
              <a:rPr lang="en-US" dirty="0" smtClean="0"/>
              <a:t>, </a:t>
            </a:r>
            <a:r>
              <a:rPr lang="en-US" dirty="0" err="1" smtClean="0"/>
              <a:t>pri</a:t>
            </a:r>
            <a:r>
              <a:rPr lang="en-US" dirty="0" smtClean="0"/>
              <a:t> </a:t>
            </a:r>
            <a:r>
              <a:rPr lang="en-US" dirty="0" err="1" smtClean="0"/>
              <a:t>preraspodjeli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od </a:t>
            </a:r>
            <a:r>
              <a:rPr lang="en-US" dirty="0" err="1" smtClean="0"/>
              <a:t>bogatih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siroma</a:t>
            </a:r>
            <a:r>
              <a:rPr lang="en-US" dirty="0" err="1" smtClean="0"/>
              <a:t>šnima</a:t>
            </a:r>
            <a:r>
              <a:rPr lang="en-US" dirty="0" smtClean="0"/>
              <a:t> </a:t>
            </a:r>
            <a:r>
              <a:rPr lang="en-US" dirty="0" err="1" smtClean="0"/>
              <a:t>države</a:t>
            </a:r>
            <a:r>
              <a:rPr lang="en-US" dirty="0"/>
              <a:t> </a:t>
            </a:r>
            <a:r>
              <a:rPr lang="en-US" dirty="0" smtClean="0"/>
              <a:t>bi </a:t>
            </a:r>
            <a:r>
              <a:rPr lang="en-US" dirty="0" err="1" smtClean="0"/>
              <a:t>mogle</a:t>
            </a:r>
            <a:r>
              <a:rPr lang="en-US" dirty="0" smtClean="0"/>
              <a:t> </a:t>
            </a:r>
            <a:r>
              <a:rPr lang="en-US" dirty="0" err="1" smtClean="0"/>
              <a:t>naštetiti</a:t>
            </a:r>
            <a:r>
              <a:rPr lang="en-US" dirty="0" smtClean="0"/>
              <a:t> </a:t>
            </a:r>
            <a:r>
              <a:rPr lang="en-US" dirty="0" err="1" smtClean="0"/>
              <a:t>ekonomskoj</a:t>
            </a:r>
            <a:r>
              <a:rPr lang="en-US" dirty="0" smtClean="0"/>
              <a:t> </a:t>
            </a:r>
            <a:r>
              <a:rPr lang="en-US" dirty="0" err="1" smtClean="0"/>
              <a:t>efikasnosti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iznos</a:t>
            </a:r>
            <a:r>
              <a:rPr lang="en-US" dirty="0" smtClean="0"/>
              <a:t> </a:t>
            </a:r>
            <a:r>
              <a:rPr lang="en-US" dirty="0" err="1" smtClean="0"/>
              <a:t>nacionalnog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dostupnog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raspodjelu</a:t>
            </a:r>
            <a:endParaRPr lang="en-US" dirty="0" smtClean="0"/>
          </a:p>
          <a:p>
            <a:r>
              <a:rPr lang="en-US" dirty="0" err="1" smtClean="0"/>
              <a:t>Ovaj</a:t>
            </a:r>
            <a:r>
              <a:rPr lang="en-US" dirty="0" smtClean="0"/>
              <a:t> problem </a:t>
            </a:r>
            <a:r>
              <a:rPr lang="en-US" dirty="0" err="1" smtClean="0"/>
              <a:t>analizirato</a:t>
            </a:r>
            <a:r>
              <a:rPr lang="en-US" dirty="0" smtClean="0"/>
              <a:t> je </a:t>
            </a:r>
            <a:r>
              <a:rPr lang="en-US" b="1" dirty="0" smtClean="0"/>
              <a:t>Arthur </a:t>
            </a:r>
            <a:r>
              <a:rPr lang="en-US" b="1" dirty="0" err="1" smtClean="0"/>
              <a:t>Okun</a:t>
            </a:r>
            <a:r>
              <a:rPr lang="en-US" dirty="0" smtClean="0"/>
              <a:t> u </a:t>
            </a:r>
            <a:r>
              <a:rPr lang="en-US" dirty="0" err="1" smtClean="0"/>
              <a:t>svom</a:t>
            </a:r>
            <a:r>
              <a:rPr lang="en-US" dirty="0" smtClean="0"/>
              <a:t> </a:t>
            </a:r>
            <a:r>
              <a:rPr lang="en-US" dirty="0" err="1" smtClean="0"/>
              <a:t>pokusu</a:t>
            </a:r>
            <a:r>
              <a:rPr lang="en-US" dirty="0" smtClean="0"/>
              <a:t> </a:t>
            </a:r>
            <a:r>
              <a:rPr lang="en-US" dirty="0" err="1" smtClean="0"/>
              <a:t>nazvanom</a:t>
            </a:r>
            <a:r>
              <a:rPr lang="en-US" dirty="0" smtClean="0"/>
              <a:t> </a:t>
            </a:r>
            <a:r>
              <a:rPr lang="en-US" b="1" i="1" dirty="0" smtClean="0"/>
              <a:t>“</a:t>
            </a:r>
            <a:r>
              <a:rPr lang="en-US" b="1" i="1" dirty="0" err="1" smtClean="0"/>
              <a:t>šuplje</a:t>
            </a:r>
            <a:r>
              <a:rPr lang="en-US" b="1" i="1" dirty="0" smtClean="0"/>
              <a:t> </a:t>
            </a:r>
            <a:r>
              <a:rPr lang="en-US" b="1" i="1" dirty="0" err="1" smtClean="0"/>
              <a:t>vedro</a:t>
            </a:r>
            <a:r>
              <a:rPr lang="en-US" b="1" i="1" dirty="0" smtClean="0"/>
              <a:t>”</a:t>
            </a:r>
            <a:r>
              <a:rPr lang="en-US" dirty="0" smtClean="0"/>
              <a:t> –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i </a:t>
            </a:r>
            <a:r>
              <a:rPr lang="en-US" dirty="0" err="1" smtClean="0"/>
              <a:t>transfere</a:t>
            </a:r>
            <a:r>
              <a:rPr lang="en-US" dirty="0" smtClean="0"/>
              <a:t> </a:t>
            </a:r>
            <a:r>
              <a:rPr lang="en-US" dirty="0" err="1" smtClean="0"/>
              <a:t>preraspodjeliti</a:t>
            </a:r>
            <a:r>
              <a:rPr lang="en-US" dirty="0" smtClean="0"/>
              <a:t> </a:t>
            </a:r>
            <a:r>
              <a:rPr lang="en-US" dirty="0" err="1" smtClean="0"/>
              <a:t>novac</a:t>
            </a:r>
            <a:r>
              <a:rPr lang="en-US" dirty="0" smtClean="0"/>
              <a:t> od </a:t>
            </a:r>
            <a:r>
              <a:rPr lang="en-US" dirty="0" err="1" smtClean="0"/>
              <a:t>bogatijih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siromašnima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509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No, </a:t>
            </a:r>
            <a:r>
              <a:rPr lang="en-US" dirty="0" err="1" smtClean="0"/>
              <a:t>pretpostavimo</a:t>
            </a:r>
            <a:r>
              <a:rPr lang="en-US" dirty="0" smtClean="0"/>
              <a:t> da </a:t>
            </a:r>
            <a:r>
              <a:rPr lang="en-US" dirty="0" err="1" smtClean="0"/>
              <a:t>dr</a:t>
            </a:r>
            <a:r>
              <a:rPr lang="en-US" dirty="0" err="1" smtClean="0"/>
              <a:t>žavna</a:t>
            </a:r>
            <a:r>
              <a:rPr lang="en-US" dirty="0" smtClean="0"/>
              <a:t> </a:t>
            </a:r>
            <a:r>
              <a:rPr lang="en-US" dirty="0" err="1" smtClean="0"/>
              <a:t>blagajna</a:t>
            </a:r>
            <a:r>
              <a:rPr lang="en-US" dirty="0" smtClean="0"/>
              <a:t> u </a:t>
            </a:r>
            <a:r>
              <a:rPr lang="en-US" dirty="0" err="1" smtClean="0"/>
              <a:t>koju</a:t>
            </a:r>
            <a:r>
              <a:rPr lang="en-US" dirty="0" smtClean="0"/>
              <a:t> se </a:t>
            </a:r>
            <a:r>
              <a:rPr lang="en-US" dirty="0" err="1" smtClean="0"/>
              <a:t>novac</a:t>
            </a:r>
            <a:r>
              <a:rPr lang="en-US" dirty="0" smtClean="0"/>
              <a:t> </a:t>
            </a:r>
            <a:r>
              <a:rPr lang="en-US" dirty="0" err="1" smtClean="0"/>
              <a:t>slijeva</a:t>
            </a:r>
            <a:r>
              <a:rPr lang="en-US" dirty="0" smtClean="0"/>
              <a:t> </a:t>
            </a:r>
            <a:r>
              <a:rPr lang="en-US" dirty="0" err="1" smtClean="0"/>
              <a:t>ima</a:t>
            </a:r>
            <a:r>
              <a:rPr lang="en-US" dirty="0" smtClean="0"/>
              <a:t> </a:t>
            </a:r>
            <a:r>
              <a:rPr lang="en-US" dirty="0" err="1" smtClean="0"/>
              <a:t>rupu</a:t>
            </a:r>
            <a:r>
              <a:rPr lang="en-US" dirty="0" smtClean="0"/>
              <a:t> (</a:t>
            </a:r>
            <a:r>
              <a:rPr lang="en-US" dirty="0" err="1" smtClean="0"/>
              <a:t>razni</a:t>
            </a:r>
            <a:r>
              <a:rPr lang="en-US" dirty="0" smtClean="0"/>
              <a:t> </a:t>
            </a:r>
            <a:r>
              <a:rPr lang="en-US" dirty="0" err="1" smtClean="0"/>
              <a:t>administrativni</a:t>
            </a:r>
            <a:r>
              <a:rPr lang="en-US" dirty="0" smtClean="0"/>
              <a:t>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provedbe</a:t>
            </a:r>
            <a:r>
              <a:rPr lang="en-US" dirty="0" smtClean="0"/>
              <a:t> </a:t>
            </a:r>
            <a:r>
              <a:rPr lang="en-US" dirty="0" err="1" smtClean="0"/>
              <a:t>procesa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,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kraju</a:t>
            </a:r>
            <a:r>
              <a:rPr lang="en-US" dirty="0" smtClean="0"/>
              <a:t> </a:t>
            </a:r>
            <a:r>
              <a:rPr lang="en-US" dirty="0" err="1" smtClean="0"/>
              <a:t>krajeva</a:t>
            </a:r>
            <a:r>
              <a:rPr lang="en-US" dirty="0" smtClean="0"/>
              <a:t>, </a:t>
            </a:r>
            <a:r>
              <a:rPr lang="en-US" dirty="0" err="1" smtClean="0"/>
              <a:t>postojanje</a:t>
            </a:r>
            <a:r>
              <a:rPr lang="en-US" dirty="0" smtClean="0"/>
              <a:t> </a:t>
            </a:r>
            <a:r>
              <a:rPr lang="en-US" dirty="0" err="1" smtClean="0"/>
              <a:t>efikasnijih</a:t>
            </a:r>
            <a:r>
              <a:rPr lang="en-US" dirty="0" smtClean="0"/>
              <a:t> </a:t>
            </a:r>
            <a:r>
              <a:rPr lang="en-US" dirty="0" err="1" smtClean="0"/>
              <a:t>načina</a:t>
            </a:r>
            <a:r>
              <a:rPr lang="en-US" dirty="0" smtClean="0"/>
              <a:t> </a:t>
            </a:r>
            <a:r>
              <a:rPr lang="en-US" dirty="0" err="1" smtClean="0"/>
              <a:t>ulaganja</a:t>
            </a:r>
            <a:r>
              <a:rPr lang="en-US" dirty="0" smtClean="0"/>
              <a:t> tog </a:t>
            </a:r>
            <a:r>
              <a:rPr lang="en-US" dirty="0" err="1" smtClean="0"/>
              <a:t>novostečenog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)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samo</a:t>
            </a:r>
            <a:r>
              <a:rPr lang="en-US" dirty="0" smtClean="0"/>
              <a:t>, </a:t>
            </a:r>
            <a:r>
              <a:rPr lang="en-US" dirty="0" err="1" smtClean="0"/>
              <a:t>primjerice</a:t>
            </a:r>
            <a:r>
              <a:rPr lang="en-US" dirty="0" smtClean="0"/>
              <a:t>, </a:t>
            </a:r>
            <a:r>
              <a:rPr lang="en-US" dirty="0" err="1" smtClean="0"/>
              <a:t>polovica</a:t>
            </a:r>
            <a:r>
              <a:rPr lang="en-US" dirty="0" smtClean="0"/>
              <a:t> </a:t>
            </a:r>
            <a:r>
              <a:rPr lang="en-US" dirty="0" err="1" smtClean="0"/>
              <a:t>novca</a:t>
            </a:r>
            <a:r>
              <a:rPr lang="en-US" dirty="0" smtClean="0"/>
              <a:t> </a:t>
            </a:r>
            <a:r>
              <a:rPr lang="en-US" dirty="0" err="1" smtClean="0"/>
              <a:t>zaista</a:t>
            </a:r>
            <a:r>
              <a:rPr lang="en-US" dirty="0" smtClean="0"/>
              <a:t> i </a:t>
            </a:r>
            <a:r>
              <a:rPr lang="en-US" dirty="0" err="1" smtClean="0"/>
              <a:t>stigne</a:t>
            </a:r>
            <a:r>
              <a:rPr lang="en-US" dirty="0" smtClean="0"/>
              <a:t> do </a:t>
            </a:r>
            <a:r>
              <a:rPr lang="en-US" dirty="0" err="1" smtClean="0"/>
              <a:t>najsiromašnijih</a:t>
            </a:r>
            <a:r>
              <a:rPr lang="en-US" dirty="0" smtClean="0"/>
              <a:t> – u tom je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pokušaj</a:t>
            </a:r>
            <a:r>
              <a:rPr lang="en-US" dirty="0" smtClean="0"/>
              <a:t> </a:t>
            </a:r>
            <a:r>
              <a:rPr lang="en-US" dirty="0" err="1" smtClean="0"/>
              <a:t>postizanja</a:t>
            </a:r>
            <a:r>
              <a:rPr lang="en-US" dirty="0" smtClean="0"/>
              <a:t> </a:t>
            </a:r>
            <a:r>
              <a:rPr lang="en-US" dirty="0" err="1" smtClean="0"/>
              <a:t>jednakosti</a:t>
            </a:r>
            <a:r>
              <a:rPr lang="en-US" dirty="0" smtClean="0"/>
              <a:t> </a:t>
            </a:r>
            <a:r>
              <a:rPr lang="en-US" dirty="0" err="1" smtClean="0"/>
              <a:t>naštetio</a:t>
            </a:r>
            <a:r>
              <a:rPr lang="en-US" dirty="0" smtClean="0"/>
              <a:t> </a:t>
            </a:r>
            <a:r>
              <a:rPr lang="en-US" dirty="0" err="1" smtClean="0"/>
              <a:t>ekonomskoj</a:t>
            </a:r>
            <a:r>
              <a:rPr lang="en-US" dirty="0" smtClean="0"/>
              <a:t> </a:t>
            </a:r>
            <a:r>
              <a:rPr lang="en-US" dirty="0" err="1" smtClean="0"/>
              <a:t>efikasnosti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0" y="3492340"/>
            <a:ext cx="2997200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98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Tako</a:t>
            </a:r>
            <a:r>
              <a:rPr lang="en-US" dirty="0" err="1" smtClean="0"/>
              <a:t>đer</a:t>
            </a:r>
            <a:r>
              <a:rPr lang="en-US" dirty="0" smtClean="0"/>
              <a:t>, s </a:t>
            </a:r>
            <a:r>
              <a:rPr lang="en-US" dirty="0" err="1" smtClean="0"/>
              <a:t>jedne</a:t>
            </a:r>
            <a:r>
              <a:rPr lang="en-US" dirty="0" smtClean="0"/>
              <a:t> </a:t>
            </a:r>
            <a:r>
              <a:rPr lang="en-US" dirty="0" err="1" smtClean="0"/>
              <a:t>strane</a:t>
            </a:r>
            <a:r>
              <a:rPr lang="en-US" dirty="0" smtClean="0"/>
              <a:t>, </a:t>
            </a:r>
            <a:r>
              <a:rPr lang="en-US" dirty="0" err="1" smtClean="0"/>
              <a:t>veliki</a:t>
            </a:r>
            <a:r>
              <a:rPr lang="en-US" dirty="0" smtClean="0"/>
              <a:t> </a:t>
            </a:r>
            <a:r>
              <a:rPr lang="en-US" dirty="0" err="1" smtClean="0"/>
              <a:t>porezi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dirty="0" err="1" smtClean="0"/>
              <a:t>smanjiti</a:t>
            </a:r>
            <a:r>
              <a:rPr lang="en-US" dirty="0" smtClean="0"/>
              <a:t> </a:t>
            </a:r>
            <a:r>
              <a:rPr lang="en-US" dirty="0" err="1" smtClean="0"/>
              <a:t>radni</a:t>
            </a:r>
            <a:r>
              <a:rPr lang="en-US" dirty="0" smtClean="0"/>
              <a:t> </a:t>
            </a:r>
            <a:r>
              <a:rPr lang="en-US" dirty="0" err="1" smtClean="0"/>
              <a:t>napord</a:t>
            </a:r>
            <a:r>
              <a:rPr lang="en-US" dirty="0" smtClean="0"/>
              <a:t> </a:t>
            </a:r>
            <a:r>
              <a:rPr lang="en-US" dirty="0" err="1" smtClean="0"/>
              <a:t>bogatijih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ih</a:t>
            </a:r>
            <a:r>
              <a:rPr lang="en-US" dirty="0" smtClean="0"/>
              <a:t> </a:t>
            </a:r>
            <a:r>
              <a:rPr lang="en-US" dirty="0" err="1" smtClean="0"/>
              <a:t>možda</a:t>
            </a:r>
            <a:r>
              <a:rPr lang="en-US" dirty="0" smtClean="0"/>
              <a:t> </a:t>
            </a:r>
            <a:r>
              <a:rPr lang="en-US" dirty="0" err="1" smtClean="0"/>
              <a:t>čak</a:t>
            </a:r>
            <a:r>
              <a:rPr lang="en-US" dirty="0" smtClean="0"/>
              <a:t> </a:t>
            </a:r>
            <a:r>
              <a:rPr lang="en-US" dirty="0" err="1" smtClean="0"/>
              <a:t>prisiliti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iseljenje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 smtClean="0"/>
              <a:t> </a:t>
            </a:r>
            <a:r>
              <a:rPr lang="en-US" dirty="0" err="1" smtClean="0"/>
              <a:t>domaće</a:t>
            </a:r>
            <a:r>
              <a:rPr lang="en-US" dirty="0" smtClean="0"/>
              <a:t> </a:t>
            </a:r>
            <a:r>
              <a:rPr lang="en-US" dirty="0" err="1" smtClean="0"/>
              <a:t>zemlje</a:t>
            </a:r>
            <a:r>
              <a:rPr lang="en-US" dirty="0" smtClean="0"/>
              <a:t> u </a:t>
            </a:r>
            <a:r>
              <a:rPr lang="en-US" dirty="0" err="1" smtClean="0"/>
              <a:t>zemlju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bolji</a:t>
            </a:r>
            <a:r>
              <a:rPr lang="en-US" dirty="0" smtClean="0"/>
              <a:t> </a:t>
            </a:r>
            <a:r>
              <a:rPr lang="en-US" dirty="0" err="1" smtClean="0"/>
              <a:t>radnim</a:t>
            </a:r>
            <a:r>
              <a:rPr lang="en-US" dirty="0" smtClean="0"/>
              <a:t> </a:t>
            </a:r>
            <a:r>
              <a:rPr lang="en-US" dirty="0" err="1" smtClean="0"/>
              <a:t>uvjetima</a:t>
            </a:r>
            <a:endParaRPr lang="en-US" dirty="0" smtClean="0"/>
          </a:p>
          <a:p>
            <a:r>
              <a:rPr lang="en-US" dirty="0" smtClean="0"/>
              <a:t>S </a:t>
            </a:r>
            <a:r>
              <a:rPr lang="en-US" dirty="0" err="1" smtClean="0"/>
              <a:t>druge</a:t>
            </a:r>
            <a:r>
              <a:rPr lang="en-US" dirty="0" smtClean="0"/>
              <a:t> </a:t>
            </a:r>
            <a:r>
              <a:rPr lang="en-US" dirty="0" err="1" smtClean="0"/>
              <a:t>strane</a:t>
            </a:r>
            <a:r>
              <a:rPr lang="en-US" dirty="0" smtClean="0"/>
              <a:t>, </a:t>
            </a:r>
            <a:r>
              <a:rPr lang="en-US" dirty="0" err="1" smtClean="0"/>
              <a:t>može</a:t>
            </a:r>
            <a:r>
              <a:rPr lang="en-US" dirty="0" smtClean="0"/>
              <a:t> se </a:t>
            </a:r>
            <a:r>
              <a:rPr lang="en-US" dirty="0" err="1" smtClean="0"/>
              <a:t>dogoditi</a:t>
            </a:r>
            <a:r>
              <a:rPr lang="en-US" dirty="0" smtClean="0"/>
              <a:t> da </a:t>
            </a:r>
            <a:r>
              <a:rPr lang="en-US" dirty="0" err="1" smtClean="0"/>
              <a:t>siromašniji</a:t>
            </a:r>
            <a:r>
              <a:rPr lang="en-US" dirty="0" smtClean="0"/>
              <a:t> </a:t>
            </a:r>
            <a:r>
              <a:rPr lang="en-US" dirty="0" err="1" smtClean="0"/>
              <a:t>smanje</a:t>
            </a:r>
            <a:r>
              <a:rPr lang="en-US" dirty="0" smtClean="0"/>
              <a:t> </a:t>
            </a:r>
            <a:r>
              <a:rPr lang="en-US" dirty="0" err="1" smtClean="0"/>
              <a:t>svoje</a:t>
            </a:r>
            <a:r>
              <a:rPr lang="en-US" dirty="0" smtClean="0"/>
              <a:t> </a:t>
            </a:r>
            <a:r>
              <a:rPr lang="en-US" dirty="0" err="1" smtClean="0"/>
              <a:t>napore</a:t>
            </a:r>
            <a:r>
              <a:rPr lang="en-US" dirty="0" smtClean="0"/>
              <a:t> da se </a:t>
            </a:r>
            <a:r>
              <a:rPr lang="en-US" dirty="0" err="1" smtClean="0"/>
              <a:t>zaposle</a:t>
            </a:r>
            <a:r>
              <a:rPr lang="en-US" dirty="0" smtClean="0"/>
              <a:t> </a:t>
            </a:r>
            <a:r>
              <a:rPr lang="en-US" dirty="0" err="1" smtClean="0"/>
              <a:t>pošto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pomaže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Obje</a:t>
            </a:r>
            <a:r>
              <a:rPr lang="en-US" dirty="0" smtClean="0"/>
              <a:t> </a:t>
            </a:r>
            <a:r>
              <a:rPr lang="en-US" dirty="0" err="1" smtClean="0"/>
              <a:t>reakcije</a:t>
            </a:r>
            <a:r>
              <a:rPr lang="en-US" dirty="0" smtClean="0"/>
              <a:t> </a:t>
            </a:r>
            <a:r>
              <a:rPr lang="en-US" dirty="0" err="1" smtClean="0"/>
              <a:t>smanjuju</a:t>
            </a:r>
            <a:r>
              <a:rPr lang="en-US" dirty="0" smtClean="0"/>
              <a:t> </a:t>
            </a:r>
            <a:r>
              <a:rPr lang="en-US" dirty="0" err="1" smtClean="0"/>
              <a:t>efikasnost</a:t>
            </a:r>
            <a:r>
              <a:rPr lang="en-US" dirty="0" smtClean="0"/>
              <a:t> </a:t>
            </a:r>
            <a:r>
              <a:rPr lang="en-US" dirty="0" err="1" smtClean="0"/>
              <a:t>gospodarstva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761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Programi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borbe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protiv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siroma</a:t>
            </a:r>
            <a:r>
              <a:rPr lang="en-US" sz="2800" b="1" dirty="0" err="1" smtClean="0"/>
              <a:t>štva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motivacija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siromašnih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Socijalna</a:t>
            </a:r>
            <a:r>
              <a:rPr lang="en-US" dirty="0" smtClean="0"/>
              <a:t> </a:t>
            </a:r>
            <a:r>
              <a:rPr lang="en-US" dirty="0" err="1" smtClean="0"/>
              <a:t>dr</a:t>
            </a:r>
            <a:r>
              <a:rPr lang="en-US" dirty="0" err="1" smtClean="0"/>
              <a:t>žava</a:t>
            </a:r>
            <a:r>
              <a:rPr lang="en-US" dirty="0" smtClean="0"/>
              <a:t> – </a:t>
            </a:r>
            <a:r>
              <a:rPr lang="en-US" dirty="0" err="1" smtClean="0"/>
              <a:t>država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</a:t>
            </a:r>
            <a:r>
              <a:rPr lang="en-US" dirty="0" err="1" smtClean="0"/>
              <a:t>provodi</a:t>
            </a:r>
            <a:r>
              <a:rPr lang="en-US" dirty="0" smtClean="0"/>
              <a:t> </a:t>
            </a:r>
            <a:r>
              <a:rPr lang="en-US" dirty="0" err="1" smtClean="0"/>
              <a:t>programe</a:t>
            </a:r>
            <a:r>
              <a:rPr lang="en-US" dirty="0" smtClean="0"/>
              <a:t> </a:t>
            </a:r>
            <a:r>
              <a:rPr lang="en-US" dirty="0" err="1" smtClean="0"/>
              <a:t>socijalne</a:t>
            </a:r>
            <a:r>
              <a:rPr lang="en-US" dirty="0" smtClean="0"/>
              <a:t> </a:t>
            </a:r>
            <a:r>
              <a:rPr lang="en-US" dirty="0" err="1" smtClean="0"/>
              <a:t>pomoći</a:t>
            </a:r>
            <a:r>
              <a:rPr lang="en-US" dirty="0" smtClean="0"/>
              <a:t> </a:t>
            </a:r>
            <a:r>
              <a:rPr lang="en-US" dirty="0" err="1" smtClean="0"/>
              <a:t>stanovništvu</a:t>
            </a:r>
            <a:endParaRPr lang="en-US" dirty="0" smtClean="0"/>
          </a:p>
          <a:p>
            <a:r>
              <a:rPr lang="en-US" b="1" dirty="0" err="1" smtClean="0"/>
              <a:t>Glavni</a:t>
            </a:r>
            <a:r>
              <a:rPr lang="en-US" b="1" dirty="0" smtClean="0"/>
              <a:t> </a:t>
            </a:r>
            <a:r>
              <a:rPr lang="en-US" b="1" dirty="0" err="1" smtClean="0"/>
              <a:t>programi</a:t>
            </a:r>
            <a:r>
              <a:rPr lang="en-US" b="1" dirty="0" smtClean="0"/>
              <a:t> </a:t>
            </a:r>
            <a:r>
              <a:rPr lang="en-US" b="1" dirty="0" err="1" smtClean="0"/>
              <a:t>pomoći</a:t>
            </a:r>
            <a:r>
              <a:rPr lang="en-US" b="1" dirty="0" smtClean="0"/>
              <a:t> </a:t>
            </a:r>
            <a:r>
              <a:rPr lang="en-US" b="1" dirty="0" err="1" smtClean="0"/>
              <a:t>stanovništvu</a:t>
            </a:r>
            <a:r>
              <a:rPr lang="en-US" b="1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Op</a:t>
            </a:r>
            <a:r>
              <a:rPr lang="en-US" b="1" dirty="0" err="1" smtClean="0"/>
              <a:t>ći</a:t>
            </a:r>
            <a:r>
              <a:rPr lang="en-US" b="1" dirty="0" smtClean="0"/>
              <a:t> </a:t>
            </a:r>
            <a:r>
              <a:rPr lang="en-US" b="1" dirty="0" err="1" smtClean="0"/>
              <a:t>programi</a:t>
            </a:r>
            <a:r>
              <a:rPr lang="en-US" dirty="0" smtClean="0"/>
              <a:t> – </a:t>
            </a:r>
            <a:r>
              <a:rPr lang="en-US" dirty="0" err="1" smtClean="0"/>
              <a:t>usmjereni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sve</a:t>
            </a:r>
            <a:r>
              <a:rPr lang="en-US" dirty="0" smtClean="0"/>
              <a:t> </a:t>
            </a:r>
            <a:r>
              <a:rPr lang="en-US" dirty="0" err="1" smtClean="0"/>
              <a:t>grupe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 </a:t>
            </a:r>
            <a:r>
              <a:rPr lang="en-US" dirty="0" err="1" smtClean="0"/>
              <a:t>kojima</a:t>
            </a:r>
            <a:r>
              <a:rPr lang="en-US" dirty="0" smtClean="0"/>
              <a:t> je </a:t>
            </a:r>
            <a:r>
              <a:rPr lang="en-US" dirty="0" err="1" smtClean="0"/>
              <a:t>pomoć</a:t>
            </a:r>
            <a:r>
              <a:rPr lang="en-US" dirty="0" smtClean="0"/>
              <a:t> </a:t>
            </a:r>
            <a:r>
              <a:rPr lang="en-US" dirty="0" err="1" smtClean="0"/>
              <a:t>potrebna</a:t>
            </a:r>
            <a:r>
              <a:rPr lang="en-US" dirty="0" smtClean="0"/>
              <a:t> </a:t>
            </a:r>
            <a:r>
              <a:rPr lang="en-US" dirty="0" err="1" smtClean="0"/>
              <a:t>zbog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</a:t>
            </a:r>
            <a:r>
              <a:rPr lang="en-US" dirty="0" err="1" smtClean="0"/>
              <a:t>razloga</a:t>
            </a:r>
            <a:r>
              <a:rPr lang="en-US" dirty="0" smtClean="0"/>
              <a:t> (</a:t>
            </a:r>
            <a:r>
              <a:rPr lang="en-US" dirty="0" err="1" smtClean="0"/>
              <a:t>usmjereno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prema</a:t>
            </a:r>
            <a:r>
              <a:rPr lang="en-US" dirty="0" smtClean="0"/>
              <a:t> </a:t>
            </a:r>
            <a:r>
              <a:rPr lang="en-US" dirty="0" err="1" smtClean="0"/>
              <a:t>starijima</a:t>
            </a:r>
            <a:r>
              <a:rPr lang="en-US" dirty="0" smtClean="0"/>
              <a:t>) – </a:t>
            </a:r>
            <a:r>
              <a:rPr lang="en-US" dirty="0" err="1" smtClean="0"/>
              <a:t>mirovine</a:t>
            </a:r>
            <a:r>
              <a:rPr lang="en-US" dirty="0" smtClean="0"/>
              <a:t>, </a:t>
            </a:r>
            <a:r>
              <a:rPr lang="en-US" dirty="0" err="1" smtClean="0"/>
              <a:t>socijalno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 smtClean="0"/>
              <a:t>zdravstveno</a:t>
            </a:r>
            <a:r>
              <a:rPr lang="en-US" dirty="0" smtClean="0"/>
              <a:t> </a:t>
            </a:r>
            <a:r>
              <a:rPr lang="en-US" dirty="0" err="1" smtClean="0"/>
              <a:t>osiguranje</a:t>
            </a:r>
            <a:r>
              <a:rPr lang="en-US" dirty="0" smtClean="0"/>
              <a:t>, </a:t>
            </a:r>
            <a:r>
              <a:rPr lang="en-US" dirty="0" err="1" smtClean="0"/>
              <a:t>naknade</a:t>
            </a:r>
            <a:r>
              <a:rPr lang="en-US" dirty="0" smtClean="0"/>
              <a:t> </a:t>
            </a:r>
            <a:r>
              <a:rPr lang="en-US" dirty="0" err="1" smtClean="0"/>
              <a:t>nezaposlenima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b="1" dirty="0" err="1" smtClean="0"/>
              <a:t>Programi</a:t>
            </a:r>
            <a:r>
              <a:rPr lang="en-US" b="1" dirty="0" smtClean="0"/>
              <a:t> </a:t>
            </a:r>
            <a:r>
              <a:rPr lang="en-US" b="1" dirty="0" err="1" smtClean="0"/>
              <a:t>za</a:t>
            </a:r>
            <a:r>
              <a:rPr lang="en-US" b="1" dirty="0" smtClean="0"/>
              <a:t> </a:t>
            </a:r>
            <a:r>
              <a:rPr lang="en-US" b="1" dirty="0" err="1" smtClean="0"/>
              <a:t>siroma</a:t>
            </a:r>
            <a:r>
              <a:rPr lang="en-US" b="1" dirty="0" err="1" smtClean="0"/>
              <a:t>šne</a:t>
            </a:r>
            <a:r>
              <a:rPr lang="en-US" dirty="0" smtClean="0"/>
              <a:t> – </a:t>
            </a:r>
            <a:r>
              <a:rPr lang="en-US" dirty="0" err="1" smtClean="0"/>
              <a:t>izravno</a:t>
            </a:r>
            <a:r>
              <a:rPr lang="en-US" dirty="0" smtClean="0"/>
              <a:t> </a:t>
            </a:r>
            <a:r>
              <a:rPr lang="en-US" dirty="0" err="1" smtClean="0"/>
              <a:t>usmjereni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siromašne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medicinska</a:t>
            </a:r>
            <a:r>
              <a:rPr lang="en-US" dirty="0" smtClean="0"/>
              <a:t> </a:t>
            </a:r>
            <a:r>
              <a:rPr lang="en-US" dirty="0" err="1" smtClean="0"/>
              <a:t>pomoć</a:t>
            </a:r>
            <a:r>
              <a:rPr lang="en-US" dirty="0" smtClean="0"/>
              <a:t>, </a:t>
            </a:r>
            <a:r>
              <a:rPr lang="en-US" dirty="0" err="1" smtClean="0"/>
              <a:t>dohodovne</a:t>
            </a:r>
            <a:r>
              <a:rPr lang="en-US" dirty="0" smtClean="0"/>
              <a:t> </a:t>
            </a:r>
            <a:r>
              <a:rPr lang="en-US" dirty="0" err="1" smtClean="0"/>
              <a:t>potpore</a:t>
            </a:r>
            <a:r>
              <a:rPr lang="en-US" dirty="0" smtClean="0"/>
              <a:t>, </a:t>
            </a:r>
            <a:r>
              <a:rPr lang="en-US" dirty="0" err="1" smtClean="0"/>
              <a:t>bonovi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hranu</a:t>
            </a:r>
            <a:r>
              <a:rPr lang="en-US" dirty="0" smtClean="0"/>
              <a:t>, </a:t>
            </a:r>
            <a:r>
              <a:rPr lang="en-US" dirty="0" err="1" smtClean="0"/>
              <a:t>pomoć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stanovanje</a:t>
            </a:r>
            <a:r>
              <a:rPr lang="en-US" dirty="0" smtClean="0"/>
              <a:t>, </a:t>
            </a:r>
            <a:r>
              <a:rPr lang="en-US" dirty="0" err="1" smtClean="0"/>
              <a:t>socijalne</a:t>
            </a:r>
            <a:r>
              <a:rPr lang="en-US" dirty="0" smtClean="0"/>
              <a:t> </a:t>
            </a:r>
            <a:r>
              <a:rPr lang="en-US" dirty="0" err="1" smtClean="0"/>
              <a:t>usluge</a:t>
            </a:r>
            <a:r>
              <a:rPr lang="en-US" dirty="0" smtClean="0"/>
              <a:t>, </a:t>
            </a:r>
            <a:r>
              <a:rPr lang="en-US" dirty="0" err="1" smtClean="0"/>
              <a:t>dječji</a:t>
            </a:r>
            <a:r>
              <a:rPr lang="en-US" dirty="0" smtClean="0"/>
              <a:t> </a:t>
            </a:r>
            <a:r>
              <a:rPr lang="en-US" dirty="0" err="1" smtClean="0"/>
              <a:t>doplatak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254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Zemlje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razvoju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uzroci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zaostajanja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razvoju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Indeks</a:t>
            </a:r>
            <a:r>
              <a:rPr lang="en-US" b="1" dirty="0" smtClean="0"/>
              <a:t> </a:t>
            </a:r>
            <a:r>
              <a:rPr lang="en-US" b="1" dirty="0" err="1" smtClean="0"/>
              <a:t>dru</a:t>
            </a:r>
            <a:r>
              <a:rPr lang="en-US" b="1" dirty="0" err="1" smtClean="0"/>
              <a:t>štvenog</a:t>
            </a:r>
            <a:r>
              <a:rPr lang="en-US" b="1" dirty="0" smtClean="0"/>
              <a:t> </a:t>
            </a:r>
            <a:r>
              <a:rPr lang="en-US" b="1" dirty="0" err="1" smtClean="0"/>
              <a:t>razvoja</a:t>
            </a:r>
            <a:r>
              <a:rPr lang="en-US" b="1" dirty="0" smtClean="0"/>
              <a:t> HDI</a:t>
            </a:r>
            <a:r>
              <a:rPr lang="en-US" dirty="0" smtClean="0"/>
              <a:t> (</a:t>
            </a:r>
            <a:r>
              <a:rPr lang="en-US" dirty="0" err="1" smtClean="0"/>
              <a:t>engl.</a:t>
            </a:r>
            <a:r>
              <a:rPr lang="en-US" dirty="0" smtClean="0"/>
              <a:t> </a:t>
            </a:r>
            <a:r>
              <a:rPr lang="en-US" i="1" dirty="0" smtClean="0"/>
              <a:t>Human Development Index</a:t>
            </a:r>
            <a:r>
              <a:rPr lang="en-US" dirty="0" smtClean="0"/>
              <a:t>) – </a:t>
            </a:r>
            <a:r>
              <a:rPr lang="en-US" dirty="0" err="1" smtClean="0"/>
              <a:t>mjeri</a:t>
            </a:r>
            <a:r>
              <a:rPr lang="en-US" dirty="0" smtClean="0"/>
              <a:t> se </a:t>
            </a:r>
            <a:r>
              <a:rPr lang="en-US" dirty="0" err="1" smtClean="0"/>
              <a:t>razvoj</a:t>
            </a:r>
            <a:r>
              <a:rPr lang="en-US" dirty="0" smtClean="0"/>
              <a:t> </a:t>
            </a:r>
            <a:r>
              <a:rPr lang="en-US" dirty="0" err="1" smtClean="0"/>
              <a:t>zemalja</a:t>
            </a:r>
            <a:r>
              <a:rPr lang="en-US" dirty="0" smtClean="0"/>
              <a:t> </a:t>
            </a:r>
            <a:r>
              <a:rPr lang="en-US" dirty="0" err="1" smtClean="0"/>
              <a:t>uzimajući</a:t>
            </a:r>
            <a:r>
              <a:rPr lang="en-US" dirty="0" smtClean="0"/>
              <a:t> u </a:t>
            </a:r>
            <a:r>
              <a:rPr lang="en-US" dirty="0" err="1" smtClean="0"/>
              <a:t>obzir</a:t>
            </a:r>
            <a:r>
              <a:rPr lang="en-US" dirty="0" smtClean="0"/>
              <a:t> </a:t>
            </a:r>
            <a:r>
              <a:rPr lang="en-US" dirty="0" err="1" smtClean="0"/>
              <a:t>nekoliko</a:t>
            </a:r>
            <a:r>
              <a:rPr lang="en-US" dirty="0" smtClean="0"/>
              <a:t> </a:t>
            </a:r>
            <a:r>
              <a:rPr lang="en-US" dirty="0" err="1" smtClean="0"/>
              <a:t>indikatora</a:t>
            </a:r>
            <a:r>
              <a:rPr lang="en-US" dirty="0" smtClean="0"/>
              <a:t> (</a:t>
            </a:r>
            <a:r>
              <a:rPr lang="en-US" dirty="0" err="1" smtClean="0"/>
              <a:t>očekivana</a:t>
            </a:r>
            <a:r>
              <a:rPr lang="en-US" dirty="0" smtClean="0"/>
              <a:t> </a:t>
            </a:r>
            <a:r>
              <a:rPr lang="en-US" dirty="0" err="1" smtClean="0"/>
              <a:t>životna</a:t>
            </a:r>
            <a:r>
              <a:rPr lang="en-US" dirty="0" smtClean="0"/>
              <a:t> dob, </a:t>
            </a:r>
            <a:r>
              <a:rPr lang="en-US" dirty="0" err="1" smtClean="0"/>
              <a:t>stopa</a:t>
            </a:r>
            <a:r>
              <a:rPr lang="en-US" dirty="0" smtClean="0"/>
              <a:t> </a:t>
            </a:r>
            <a:r>
              <a:rPr lang="en-US" dirty="0" err="1" smtClean="0"/>
              <a:t>pismenosti</a:t>
            </a:r>
            <a:r>
              <a:rPr lang="en-US" dirty="0" smtClean="0"/>
              <a:t>, </a:t>
            </a:r>
            <a:r>
              <a:rPr lang="en-US" dirty="0" err="1" smtClean="0"/>
              <a:t>obrazovna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 </a:t>
            </a:r>
            <a:r>
              <a:rPr lang="en-US" dirty="0" err="1" smtClean="0"/>
              <a:t>stanovništva</a:t>
            </a:r>
            <a:r>
              <a:rPr lang="en-US" dirty="0" smtClean="0"/>
              <a:t>, BDP per capita)</a:t>
            </a:r>
          </a:p>
          <a:p>
            <a:r>
              <a:rPr lang="en-US" dirty="0" err="1" smtClean="0"/>
              <a:t>Indeks</a:t>
            </a:r>
            <a:r>
              <a:rPr lang="en-US" dirty="0" smtClean="0"/>
              <a:t> </a:t>
            </a:r>
            <a:r>
              <a:rPr lang="en-US" dirty="0" err="1" smtClean="0"/>
              <a:t>poprima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od 0 do 1</a:t>
            </a:r>
          </a:p>
          <a:p>
            <a:r>
              <a:rPr lang="en-US" dirty="0" err="1" smtClean="0"/>
              <a:t>Prema</a:t>
            </a:r>
            <a:r>
              <a:rPr lang="en-US" dirty="0" smtClean="0"/>
              <a:t> UN-u, HDI &gt; 0,79 – </a:t>
            </a:r>
            <a:r>
              <a:rPr lang="en-US" dirty="0" err="1" smtClean="0"/>
              <a:t>zemlja</a:t>
            </a:r>
            <a:r>
              <a:rPr lang="en-US" dirty="0" smtClean="0"/>
              <a:t> se </a:t>
            </a:r>
            <a:r>
              <a:rPr lang="en-US" dirty="0" err="1" smtClean="0"/>
              <a:t>smatra</a:t>
            </a:r>
            <a:r>
              <a:rPr lang="en-US" dirty="0" smtClean="0"/>
              <a:t> </a:t>
            </a:r>
            <a:r>
              <a:rPr lang="en-US" dirty="0" err="1" smtClean="0"/>
              <a:t>vrlo</a:t>
            </a:r>
            <a:r>
              <a:rPr lang="en-US" dirty="0" smtClean="0"/>
              <a:t> </a:t>
            </a:r>
            <a:r>
              <a:rPr lang="en-US" dirty="0" err="1" smtClean="0"/>
              <a:t>visoko</a:t>
            </a:r>
            <a:r>
              <a:rPr lang="en-US" dirty="0" smtClean="0"/>
              <a:t> </a:t>
            </a:r>
            <a:r>
              <a:rPr lang="en-US" dirty="0" err="1" smtClean="0"/>
              <a:t>razvijenom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Link </a:t>
            </a:r>
            <a:r>
              <a:rPr lang="en-US" dirty="0" err="1" smtClean="0">
                <a:hlinkClick r:id="rId2"/>
              </a:rPr>
              <a:t>na</a:t>
            </a:r>
            <a:r>
              <a:rPr lang="en-US" dirty="0" smtClean="0">
                <a:hlinkClick r:id="rId2"/>
              </a:rPr>
              <a:t> HDI </a:t>
            </a:r>
            <a:r>
              <a:rPr lang="en-US" dirty="0" err="1" smtClean="0">
                <a:hlinkClick r:id="rId2"/>
              </a:rPr>
              <a:t>tablicu</a:t>
            </a:r>
            <a:r>
              <a:rPr lang="en-US" dirty="0" smtClean="0">
                <a:hlinkClick r:id="rId2"/>
              </a:rPr>
              <a:t> </a:t>
            </a:r>
            <a:r>
              <a:rPr lang="en-US" dirty="0" err="1" smtClean="0">
                <a:hlinkClick r:id="rId2"/>
              </a:rPr>
              <a:t>cijeloga</a:t>
            </a:r>
            <a:r>
              <a:rPr lang="en-US" dirty="0" smtClean="0">
                <a:hlinkClick r:id="rId2"/>
              </a:rPr>
              <a:t> </a:t>
            </a:r>
            <a:r>
              <a:rPr lang="en-US" dirty="0" err="1" smtClean="0">
                <a:hlinkClick r:id="rId2"/>
              </a:rPr>
              <a:t>svijeta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700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Raspodjela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dohotka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bogatstva</a:t>
            </a:r>
            <a:r>
              <a:rPr lang="en-US" sz="2800" b="1" dirty="0" smtClean="0"/>
              <a:t> u </a:t>
            </a:r>
            <a:r>
              <a:rPr lang="en-US" sz="2800" b="1" dirty="0" err="1" smtClean="0"/>
              <a:t>suvremenom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dru</a:t>
            </a:r>
            <a:r>
              <a:rPr lang="en-US" sz="2800" b="1" dirty="0" err="1" smtClean="0"/>
              <a:t>štvu</a:t>
            </a:r>
            <a:endParaRPr lang="en-US" sz="2800" b="1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Siromaštvo</a:t>
            </a:r>
            <a:r>
              <a:rPr lang="en-US" dirty="0" smtClean="0"/>
              <a:t> je </a:t>
            </a:r>
            <a:r>
              <a:rPr lang="en-US" dirty="0" err="1" smtClean="0"/>
              <a:t>društveni</a:t>
            </a:r>
            <a:r>
              <a:rPr lang="en-US" dirty="0" smtClean="0"/>
              <a:t> problem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riješiti</a:t>
            </a:r>
            <a:r>
              <a:rPr lang="en-US" dirty="0" smtClean="0"/>
              <a:t> </a:t>
            </a:r>
            <a:r>
              <a:rPr lang="en-US" dirty="0" err="1" smtClean="0"/>
              <a:t>mjerama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vlasti</a:t>
            </a:r>
            <a:r>
              <a:rPr lang="en-US" dirty="0" smtClean="0"/>
              <a:t> i </a:t>
            </a:r>
            <a:r>
              <a:rPr lang="en-US" dirty="0" err="1" smtClean="0"/>
              <a:t>društvo</a:t>
            </a:r>
            <a:r>
              <a:rPr lang="en-US" dirty="0" smtClean="0"/>
              <a:t> </a:t>
            </a:r>
            <a:r>
              <a:rPr lang="en-US" dirty="0" err="1" smtClean="0"/>
              <a:t>imaju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raspolaganju</a:t>
            </a:r>
            <a:endParaRPr lang="en-US" dirty="0" smtClean="0"/>
          </a:p>
          <a:p>
            <a:r>
              <a:rPr lang="en-US" dirty="0" err="1" smtClean="0"/>
              <a:t>Vlast</a:t>
            </a:r>
            <a:r>
              <a:rPr lang="en-US" dirty="0" smtClean="0"/>
              <a:t> i </a:t>
            </a:r>
            <a:r>
              <a:rPr lang="en-US" dirty="0" err="1" smtClean="0"/>
              <a:t>društvo</a:t>
            </a:r>
            <a:r>
              <a:rPr lang="en-US" dirty="0" smtClean="0"/>
              <a:t> </a:t>
            </a:r>
            <a:r>
              <a:rPr lang="en-US" dirty="0" err="1" smtClean="0"/>
              <a:t>nalaze</a:t>
            </a:r>
            <a:r>
              <a:rPr lang="en-US" dirty="0" smtClean="0"/>
              <a:t> se </a:t>
            </a:r>
            <a:r>
              <a:rPr lang="en-US" dirty="0" err="1" smtClean="0"/>
              <a:t>pred</a:t>
            </a:r>
            <a:r>
              <a:rPr lang="en-US" dirty="0" smtClean="0"/>
              <a:t> </a:t>
            </a:r>
            <a:r>
              <a:rPr lang="en-US" i="1" dirty="0" smtClean="0"/>
              <a:t>trade-off</a:t>
            </a:r>
            <a:r>
              <a:rPr lang="en-US" dirty="0" smtClean="0"/>
              <a:t>-</a:t>
            </a:r>
            <a:r>
              <a:rPr lang="en-US" dirty="0" err="1" smtClean="0"/>
              <a:t>om</a:t>
            </a:r>
            <a:r>
              <a:rPr lang="en-US" dirty="0" smtClean="0"/>
              <a:t>: </a:t>
            </a:r>
            <a:r>
              <a:rPr lang="en-US" dirty="0" err="1" smtClean="0"/>
              <a:t>pustiti</a:t>
            </a:r>
            <a:r>
              <a:rPr lang="en-US" dirty="0" smtClean="0"/>
              <a:t> </a:t>
            </a:r>
            <a:r>
              <a:rPr lang="en-US" dirty="0" err="1" smtClean="0"/>
              <a:t>siromaštvo</a:t>
            </a:r>
            <a:r>
              <a:rPr lang="en-US" dirty="0" smtClean="0"/>
              <a:t> da se </a:t>
            </a:r>
            <a:r>
              <a:rPr lang="en-US" dirty="0" err="1" smtClean="0"/>
              <a:t>razvija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pokušati</a:t>
            </a:r>
            <a:r>
              <a:rPr lang="en-US" dirty="0" smtClean="0"/>
              <a:t> </a:t>
            </a:r>
            <a:r>
              <a:rPr lang="en-US" dirty="0" err="1" smtClean="0"/>
              <a:t>iskorijeniti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pojavu</a:t>
            </a:r>
            <a:r>
              <a:rPr lang="en-US" dirty="0" smtClean="0"/>
              <a:t> </a:t>
            </a:r>
            <a:r>
              <a:rPr lang="en-US" dirty="0" err="1" smtClean="0"/>
              <a:t>sredstvima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bili</a:t>
            </a:r>
            <a:r>
              <a:rPr lang="en-US" dirty="0" smtClean="0"/>
              <a:t> </a:t>
            </a:r>
            <a:r>
              <a:rPr lang="en-US" dirty="0" err="1" smtClean="0"/>
              <a:t>stavljeni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stranu</a:t>
            </a:r>
            <a:r>
              <a:rPr lang="en-US" dirty="0" smtClean="0"/>
              <a:t> </a:t>
            </a:r>
            <a:r>
              <a:rPr lang="en-US" dirty="0" err="1" smtClean="0"/>
              <a:t>radi</a:t>
            </a:r>
            <a:r>
              <a:rPr lang="en-US" dirty="0" smtClean="0"/>
              <a:t> </a:t>
            </a:r>
            <a:r>
              <a:rPr lang="en-US" dirty="0" err="1" smtClean="0"/>
              <a:t>ostvarenja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</a:t>
            </a:r>
            <a:r>
              <a:rPr lang="en-US" dirty="0" err="1" smtClean="0"/>
              <a:t>drugog</a:t>
            </a:r>
            <a:r>
              <a:rPr lang="en-US" dirty="0" smtClean="0"/>
              <a:t> </a:t>
            </a:r>
            <a:r>
              <a:rPr lang="en-US" dirty="0" err="1" smtClean="0"/>
              <a:t>cilja</a:t>
            </a:r>
            <a:r>
              <a:rPr lang="en-US" dirty="0" smtClean="0"/>
              <a:t> (</a:t>
            </a:r>
            <a:r>
              <a:rPr lang="en-US" dirty="0" err="1" smtClean="0"/>
              <a:t>npr</a:t>
            </a:r>
            <a:r>
              <a:rPr lang="en-US" dirty="0" smtClean="0"/>
              <a:t>. </a:t>
            </a:r>
            <a:r>
              <a:rPr lang="en-US" dirty="0" err="1" smtClean="0"/>
              <a:t>povećanje</a:t>
            </a:r>
            <a:r>
              <a:rPr lang="en-US" dirty="0" smtClean="0"/>
              <a:t> </a:t>
            </a:r>
            <a:r>
              <a:rPr lang="en-US" dirty="0" err="1" smtClean="0"/>
              <a:t>proizvodnje</a:t>
            </a:r>
            <a:r>
              <a:rPr lang="en-US" dirty="0" smtClean="0"/>
              <a:t> </a:t>
            </a:r>
            <a:r>
              <a:rPr lang="en-US" dirty="0" err="1" smtClean="0"/>
              <a:t>kupnjom</a:t>
            </a:r>
            <a:r>
              <a:rPr lang="en-US" dirty="0" smtClean="0"/>
              <a:t> </a:t>
            </a:r>
            <a:r>
              <a:rPr lang="en-US" dirty="0" err="1" smtClean="0"/>
              <a:t>boljih</a:t>
            </a:r>
            <a:r>
              <a:rPr lang="en-US" dirty="0" smtClean="0"/>
              <a:t> </a:t>
            </a:r>
            <a:r>
              <a:rPr lang="en-US" dirty="0" err="1" smtClean="0"/>
              <a:t>strojeva</a:t>
            </a:r>
            <a:r>
              <a:rPr lang="en-US" dirty="0" smtClean="0"/>
              <a:t>)</a:t>
            </a:r>
          </a:p>
          <a:p>
            <a:r>
              <a:rPr lang="en-US" i="1" dirty="0" smtClean="0"/>
              <a:t>Trade-off</a:t>
            </a:r>
            <a:r>
              <a:rPr lang="en-US" dirty="0" smtClean="0"/>
              <a:t> – </a:t>
            </a:r>
            <a:r>
              <a:rPr lang="en-US" dirty="0" err="1" smtClean="0"/>
              <a:t>ostvarenje</a:t>
            </a:r>
            <a:r>
              <a:rPr lang="en-US" dirty="0" smtClean="0"/>
              <a:t> </a:t>
            </a:r>
            <a:r>
              <a:rPr lang="en-US" dirty="0" err="1" smtClean="0"/>
              <a:t>jednog</a:t>
            </a:r>
            <a:r>
              <a:rPr lang="en-US" dirty="0" smtClean="0"/>
              <a:t> </a:t>
            </a:r>
            <a:r>
              <a:rPr lang="en-US" dirty="0" err="1" smtClean="0"/>
              <a:t>cilja</a:t>
            </a:r>
            <a:r>
              <a:rPr lang="en-US" dirty="0" smtClean="0"/>
              <a:t> </a:t>
            </a:r>
            <a:r>
              <a:rPr lang="en-US" dirty="0" err="1" smtClean="0"/>
              <a:t>ugrožava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smanjuje</a:t>
            </a:r>
            <a:r>
              <a:rPr lang="en-US" dirty="0" smtClean="0"/>
              <a:t> </a:t>
            </a:r>
            <a:r>
              <a:rPr lang="en-US" dirty="0" err="1" smtClean="0"/>
              <a:t>mogućnost</a:t>
            </a:r>
            <a:r>
              <a:rPr lang="en-US" dirty="0" smtClean="0"/>
              <a:t> </a:t>
            </a:r>
            <a:r>
              <a:rPr lang="en-US" dirty="0" err="1" smtClean="0"/>
              <a:t>ostvarenja</a:t>
            </a:r>
            <a:r>
              <a:rPr lang="en-US" dirty="0" smtClean="0"/>
              <a:t> </a:t>
            </a:r>
            <a:r>
              <a:rPr lang="en-US" dirty="0" err="1" smtClean="0"/>
              <a:t>drugog</a:t>
            </a:r>
            <a:r>
              <a:rPr lang="en-US" dirty="0" smtClean="0"/>
              <a:t> </a:t>
            </a:r>
            <a:r>
              <a:rPr lang="en-US" dirty="0" err="1" smtClean="0"/>
              <a:t>cilja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26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Prisjetimo</a:t>
            </a:r>
            <a:r>
              <a:rPr lang="en-US" sz="2800" b="1" dirty="0" smtClean="0"/>
              <a:t> se!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Dohodak</a:t>
            </a:r>
            <a:r>
              <a:rPr lang="en-US" dirty="0" smtClean="0"/>
              <a:t> – </a:t>
            </a:r>
            <a:r>
              <a:rPr lang="en-US" dirty="0" err="1" smtClean="0"/>
              <a:t>svi</a:t>
            </a:r>
            <a:r>
              <a:rPr lang="en-US" dirty="0" smtClean="0"/>
              <a:t> </a:t>
            </a:r>
            <a:r>
              <a:rPr lang="en-US" dirty="0" err="1" smtClean="0"/>
              <a:t>nov</a:t>
            </a:r>
            <a:r>
              <a:rPr lang="en-US" dirty="0" err="1" smtClean="0"/>
              <a:t>čani</a:t>
            </a:r>
            <a:r>
              <a:rPr lang="en-US" dirty="0" smtClean="0"/>
              <a:t> </a:t>
            </a:r>
            <a:r>
              <a:rPr lang="en-US" dirty="0" err="1" smtClean="0"/>
              <a:t>primitci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pojedinac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kućanstvo</a:t>
            </a:r>
            <a:r>
              <a:rPr lang="en-US" dirty="0" smtClean="0"/>
              <a:t> </a:t>
            </a:r>
            <a:r>
              <a:rPr lang="en-US" dirty="0" err="1" smtClean="0"/>
              <a:t>zaradi</a:t>
            </a:r>
            <a:r>
              <a:rPr lang="en-US" dirty="0" smtClean="0"/>
              <a:t> </a:t>
            </a:r>
            <a:r>
              <a:rPr lang="en-US" dirty="0" err="1" smtClean="0"/>
              <a:t>tijekom</a:t>
            </a:r>
            <a:r>
              <a:rPr lang="en-US" dirty="0" smtClean="0"/>
              <a:t> </a:t>
            </a:r>
            <a:r>
              <a:rPr lang="en-US" dirty="0" err="1" smtClean="0"/>
              <a:t>nekog</a:t>
            </a:r>
            <a:r>
              <a:rPr lang="en-US" dirty="0" smtClean="0"/>
              <a:t> </a:t>
            </a:r>
            <a:r>
              <a:rPr lang="en-US" dirty="0" err="1" smtClean="0"/>
              <a:t>razdoblja</a:t>
            </a:r>
            <a:endParaRPr lang="en-US" dirty="0"/>
          </a:p>
          <a:p>
            <a:endParaRPr lang="en-US" dirty="0" smtClean="0"/>
          </a:p>
          <a:p>
            <a:r>
              <a:rPr lang="en-US" b="1" dirty="0" err="1" smtClean="0"/>
              <a:t>Raspolo</a:t>
            </a:r>
            <a:r>
              <a:rPr lang="en-US" b="1" dirty="0" err="1" smtClean="0"/>
              <a:t>živi</a:t>
            </a:r>
            <a:r>
              <a:rPr lang="en-US" b="1" dirty="0" smtClean="0"/>
              <a:t> </a:t>
            </a:r>
            <a:r>
              <a:rPr lang="en-US" b="1" dirty="0" err="1" smtClean="0"/>
              <a:t>dohodak</a:t>
            </a:r>
            <a:r>
              <a:rPr lang="en-US" dirty="0" smtClean="0"/>
              <a:t> – </a:t>
            </a:r>
            <a:r>
              <a:rPr lang="en-US" dirty="0" err="1" smtClean="0"/>
              <a:t>dohodak</a:t>
            </a:r>
            <a:r>
              <a:rPr lang="en-US" dirty="0" smtClean="0"/>
              <a:t> </a:t>
            </a:r>
            <a:r>
              <a:rPr lang="en-US" dirty="0" err="1" smtClean="0"/>
              <a:t>umanjen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poreze</a:t>
            </a:r>
            <a:r>
              <a:rPr lang="en-US" dirty="0" smtClean="0"/>
              <a:t> i </a:t>
            </a:r>
            <a:r>
              <a:rPr lang="en-US" dirty="0" err="1" smtClean="0"/>
              <a:t>uvećan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transfere</a:t>
            </a:r>
            <a:endParaRPr lang="en-US" dirty="0"/>
          </a:p>
          <a:p>
            <a:endParaRPr lang="en-US" dirty="0" smtClean="0"/>
          </a:p>
          <a:p>
            <a:r>
              <a:rPr lang="en-US" b="1" dirty="0" err="1" smtClean="0"/>
              <a:t>Bogatstvo</a:t>
            </a:r>
            <a:r>
              <a:rPr lang="en-US" dirty="0" smtClean="0"/>
              <a:t> – </a:t>
            </a:r>
            <a:r>
              <a:rPr lang="en-US" dirty="0" err="1" smtClean="0"/>
              <a:t>zbroj</a:t>
            </a:r>
            <a:r>
              <a:rPr lang="en-US" dirty="0" smtClean="0"/>
              <a:t> </a:t>
            </a:r>
            <a:r>
              <a:rPr lang="en-US" dirty="0" err="1" smtClean="0"/>
              <a:t>vrijednosti</a:t>
            </a:r>
            <a:r>
              <a:rPr lang="en-US" dirty="0" smtClean="0"/>
              <a:t> </a:t>
            </a:r>
            <a:r>
              <a:rPr lang="en-US" dirty="0" err="1" smtClean="0"/>
              <a:t>materijalne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 (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kuće</a:t>
            </a:r>
            <a:r>
              <a:rPr lang="en-US" dirty="0" smtClean="0"/>
              <a:t>, </a:t>
            </a:r>
            <a:r>
              <a:rPr lang="en-US" dirty="0" err="1" smtClean="0"/>
              <a:t>automobila</a:t>
            </a:r>
            <a:r>
              <a:rPr lang="en-US" dirty="0" smtClean="0"/>
              <a:t>, </a:t>
            </a:r>
            <a:r>
              <a:rPr lang="en-US" dirty="0" err="1" smtClean="0"/>
              <a:t>zemlje</a:t>
            </a:r>
            <a:r>
              <a:rPr lang="en-US" dirty="0" smtClean="0"/>
              <a:t>) i </a:t>
            </a:r>
            <a:r>
              <a:rPr lang="en-US" dirty="0" err="1" smtClean="0"/>
              <a:t>financijske</a:t>
            </a:r>
            <a:r>
              <a:rPr lang="en-US" dirty="0" smtClean="0"/>
              <a:t> </a:t>
            </a:r>
            <a:r>
              <a:rPr lang="en-US" dirty="0" err="1" smtClean="0"/>
              <a:t>imovine</a:t>
            </a:r>
            <a:r>
              <a:rPr lang="en-US" dirty="0" smtClean="0"/>
              <a:t> (</a:t>
            </a:r>
            <a:r>
              <a:rPr lang="en-US" dirty="0" err="1" smtClean="0"/>
              <a:t>gotovina</a:t>
            </a:r>
            <a:r>
              <a:rPr lang="en-US" dirty="0" smtClean="0"/>
              <a:t>, </a:t>
            </a:r>
            <a:r>
              <a:rPr lang="en-US" dirty="0" err="1" smtClean="0"/>
              <a:t>štednja</a:t>
            </a:r>
            <a:r>
              <a:rPr lang="en-US" dirty="0" smtClean="0"/>
              <a:t>, </a:t>
            </a:r>
            <a:r>
              <a:rPr lang="en-US" dirty="0" err="1" smtClean="0"/>
              <a:t>dionice</a:t>
            </a:r>
            <a:r>
              <a:rPr lang="en-US" dirty="0" smtClean="0"/>
              <a:t>, </a:t>
            </a:r>
            <a:r>
              <a:rPr lang="en-US" dirty="0" err="1" smtClean="0"/>
              <a:t>obveznice</a:t>
            </a:r>
            <a:r>
              <a:rPr lang="en-US" dirty="0" smtClean="0"/>
              <a:t>), </a:t>
            </a:r>
            <a:r>
              <a:rPr lang="en-US" dirty="0" err="1" smtClean="0"/>
              <a:t>umanjen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sva</a:t>
            </a:r>
            <a:r>
              <a:rPr lang="en-US" dirty="0" smtClean="0"/>
              <a:t> </a:t>
            </a:r>
            <a:r>
              <a:rPr lang="en-US" dirty="0" err="1" smtClean="0"/>
              <a:t>dugovanja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i="1" dirty="0" err="1" smtClean="0"/>
              <a:t>neto</a:t>
            </a:r>
            <a:r>
              <a:rPr lang="en-US" i="1" dirty="0" smtClean="0"/>
              <a:t> </a:t>
            </a:r>
            <a:r>
              <a:rPr lang="en-US" i="1" dirty="0" err="1" smtClean="0"/>
              <a:t>vrijednost</a:t>
            </a:r>
            <a:r>
              <a:rPr lang="en-US" i="1" dirty="0" smtClean="0"/>
              <a:t> </a:t>
            </a:r>
            <a:r>
              <a:rPr lang="en-US" i="1" dirty="0" err="1" smtClean="0"/>
              <a:t>imovine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62206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Mjerenje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nejednakosti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raspodjele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dohotka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Grupirati</a:t>
            </a:r>
            <a:r>
              <a:rPr lang="en-US" dirty="0" smtClean="0"/>
              <a:t> </a:t>
            </a:r>
            <a:r>
              <a:rPr lang="en-US" dirty="0" err="1" smtClean="0"/>
              <a:t>ku</a:t>
            </a:r>
            <a:r>
              <a:rPr lang="en-US" dirty="0" err="1" smtClean="0"/>
              <a:t>ćanstva</a:t>
            </a:r>
            <a:r>
              <a:rPr lang="en-US" dirty="0" smtClean="0"/>
              <a:t> u </a:t>
            </a:r>
            <a:r>
              <a:rPr lang="en-US" i="1" dirty="0" err="1" smtClean="0"/>
              <a:t>dohodovne</a:t>
            </a:r>
            <a:r>
              <a:rPr lang="en-US" i="1" dirty="0" smtClean="0"/>
              <a:t> </a:t>
            </a:r>
            <a:r>
              <a:rPr lang="en-US" i="1" dirty="0" err="1" smtClean="0"/>
              <a:t>skupine</a:t>
            </a:r>
            <a:r>
              <a:rPr lang="en-US" i="1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prvu</a:t>
            </a:r>
            <a:r>
              <a:rPr lang="en-US" dirty="0" smtClean="0"/>
              <a:t> </a:t>
            </a:r>
            <a:r>
              <a:rPr lang="en-US" dirty="0" err="1" smtClean="0"/>
              <a:t>desetinu</a:t>
            </a:r>
            <a:r>
              <a:rPr lang="en-US" dirty="0" smtClean="0"/>
              <a:t> </a:t>
            </a:r>
            <a:r>
              <a:rPr lang="en-US" dirty="0" err="1" smtClean="0"/>
              <a:t>čine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najnižim</a:t>
            </a:r>
            <a:r>
              <a:rPr lang="en-US" dirty="0" smtClean="0"/>
              <a:t> </a:t>
            </a:r>
            <a:r>
              <a:rPr lang="en-US" dirty="0" err="1" smtClean="0"/>
              <a:t>dohotkom</a:t>
            </a:r>
            <a:r>
              <a:rPr lang="en-US" dirty="0" smtClean="0"/>
              <a:t> … </a:t>
            </a:r>
            <a:r>
              <a:rPr lang="en-US" dirty="0" err="1" smtClean="0"/>
              <a:t>zadnja</a:t>
            </a:r>
            <a:r>
              <a:rPr lang="en-US" dirty="0" smtClean="0"/>
              <a:t> </a:t>
            </a:r>
            <a:r>
              <a:rPr lang="en-US" dirty="0" err="1" smtClean="0"/>
              <a:t>desetina</a:t>
            </a:r>
            <a:r>
              <a:rPr lang="en-US" dirty="0" smtClean="0"/>
              <a:t> </a:t>
            </a:r>
            <a:r>
              <a:rPr lang="en-US" dirty="0" err="1" smtClean="0"/>
              <a:t>odnosi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najvišim</a:t>
            </a:r>
            <a:r>
              <a:rPr lang="en-US" dirty="0" smtClean="0"/>
              <a:t> </a:t>
            </a:r>
            <a:r>
              <a:rPr lang="en-US" dirty="0" err="1" smtClean="0"/>
              <a:t>dohotkom</a:t>
            </a:r>
            <a:r>
              <a:rPr lang="en-US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/>
              <a:t>Utvrditi</a:t>
            </a:r>
            <a:r>
              <a:rPr lang="en-US" dirty="0" smtClean="0"/>
              <a:t> </a:t>
            </a:r>
            <a:r>
              <a:rPr lang="en-US" dirty="0" err="1" smtClean="0"/>
              <a:t>koliki</a:t>
            </a:r>
            <a:r>
              <a:rPr lang="en-US" dirty="0" smtClean="0"/>
              <a:t> </a:t>
            </a:r>
            <a:r>
              <a:rPr lang="en-US" dirty="0" err="1" smtClean="0"/>
              <a:t>postotak</a:t>
            </a:r>
            <a:r>
              <a:rPr lang="en-US" dirty="0" smtClean="0"/>
              <a:t> od </a:t>
            </a:r>
            <a:r>
              <a:rPr lang="en-US" dirty="0" err="1" smtClean="0"/>
              <a:t>ukupnog</a:t>
            </a:r>
            <a:r>
              <a:rPr lang="en-US" dirty="0" smtClean="0"/>
              <a:t> </a:t>
            </a:r>
            <a:r>
              <a:rPr lang="en-US" dirty="0" err="1" smtClean="0"/>
              <a:t>ostvarenog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</a:t>
            </a:r>
            <a:r>
              <a:rPr lang="en-US" dirty="0" err="1" smtClean="0"/>
              <a:t>pripada</a:t>
            </a:r>
            <a:r>
              <a:rPr lang="en-US" dirty="0" smtClean="0"/>
              <a:t> </a:t>
            </a:r>
            <a:r>
              <a:rPr lang="en-US" dirty="0" err="1" smtClean="0"/>
              <a:t>kućanstvima</a:t>
            </a:r>
            <a:r>
              <a:rPr lang="en-US" dirty="0" smtClean="0"/>
              <a:t> u </a:t>
            </a:r>
            <a:r>
              <a:rPr lang="en-US" dirty="0" err="1" smtClean="0"/>
              <a:t>svakoj</a:t>
            </a:r>
            <a:r>
              <a:rPr lang="en-US" dirty="0" smtClean="0"/>
              <a:t> </a:t>
            </a:r>
            <a:r>
              <a:rPr lang="en-US" dirty="0" err="1" smtClean="0"/>
              <a:t>pojedinoj</a:t>
            </a:r>
            <a:r>
              <a:rPr lang="en-US" dirty="0" smtClean="0"/>
              <a:t> </a:t>
            </a:r>
            <a:r>
              <a:rPr lang="en-US" dirty="0" err="1" smtClean="0"/>
              <a:t>dohodovnoj</a:t>
            </a:r>
            <a:r>
              <a:rPr lang="en-US" dirty="0" smtClean="0"/>
              <a:t> </a:t>
            </a:r>
            <a:r>
              <a:rPr lang="en-US" dirty="0" err="1" smtClean="0"/>
              <a:t>skupini</a:t>
            </a:r>
            <a:r>
              <a:rPr lang="en-US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630"/>
            <a:ext cx="9144000" cy="438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74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Apsolutna</a:t>
            </a:r>
            <a:r>
              <a:rPr lang="en-US" b="1" dirty="0" smtClean="0"/>
              <a:t> </a:t>
            </a:r>
            <a:r>
              <a:rPr lang="en-US" b="1" dirty="0" err="1" smtClean="0"/>
              <a:t>jednakost</a:t>
            </a:r>
            <a:r>
              <a:rPr lang="en-US" dirty="0" smtClean="0"/>
              <a:t> – (5. </a:t>
            </a:r>
            <a:r>
              <a:rPr lang="en-US" dirty="0" err="1" smtClean="0"/>
              <a:t>stupac</a:t>
            </a:r>
            <a:r>
              <a:rPr lang="en-US" dirty="0" smtClean="0"/>
              <a:t> </a:t>
            </a:r>
            <a:r>
              <a:rPr lang="en-US" dirty="0" err="1" smtClean="0"/>
              <a:t>tablice</a:t>
            </a:r>
            <a:r>
              <a:rPr lang="en-US" dirty="0" smtClean="0"/>
              <a:t>) </a:t>
            </a:r>
            <a:r>
              <a:rPr lang="en-US" dirty="0" err="1" smtClean="0"/>
              <a:t>slu</a:t>
            </a:r>
            <a:r>
              <a:rPr lang="en-US" dirty="0" err="1" smtClean="0"/>
              <a:t>čaj</a:t>
            </a:r>
            <a:r>
              <a:rPr lang="en-US" dirty="0" smtClean="0"/>
              <a:t> u </a:t>
            </a:r>
            <a:r>
              <a:rPr lang="en-US" dirty="0" err="1" smtClean="0"/>
              <a:t>kojem</a:t>
            </a:r>
            <a:r>
              <a:rPr lang="en-US" dirty="0" smtClean="0"/>
              <a:t> </a:t>
            </a:r>
            <a:r>
              <a:rPr lang="en-US" dirty="0" err="1" smtClean="0"/>
              <a:t>svaka</a:t>
            </a:r>
            <a:r>
              <a:rPr lang="en-US" dirty="0" smtClean="0"/>
              <a:t> </a:t>
            </a:r>
            <a:r>
              <a:rPr lang="en-US" dirty="0" err="1" smtClean="0"/>
              <a:t>desetina</a:t>
            </a:r>
            <a:r>
              <a:rPr lang="en-US" dirty="0" smtClean="0"/>
              <a:t> </a:t>
            </a:r>
            <a:r>
              <a:rPr lang="en-US" dirty="0" err="1" smtClean="0"/>
              <a:t>kućanstava</a:t>
            </a:r>
            <a:r>
              <a:rPr lang="en-US" dirty="0" smtClean="0"/>
              <a:t> prima </a:t>
            </a:r>
            <a:r>
              <a:rPr lang="en-US" dirty="0" err="1" smtClean="0"/>
              <a:t>točno</a:t>
            </a:r>
            <a:r>
              <a:rPr lang="en-US" dirty="0" smtClean="0"/>
              <a:t> 10% </a:t>
            </a:r>
            <a:r>
              <a:rPr lang="en-US" dirty="0" err="1" smtClean="0"/>
              <a:t>nacionalnog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endParaRPr lang="en-US" dirty="0" smtClean="0"/>
          </a:p>
          <a:p>
            <a:r>
              <a:rPr lang="en-US" b="1" dirty="0" err="1"/>
              <a:t>Apsolutna</a:t>
            </a:r>
            <a:r>
              <a:rPr lang="en-US" b="1" dirty="0"/>
              <a:t> </a:t>
            </a:r>
            <a:r>
              <a:rPr lang="en-US" b="1" dirty="0" err="1" smtClean="0"/>
              <a:t>nejednakost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(6. </a:t>
            </a:r>
            <a:r>
              <a:rPr lang="en-US" dirty="0" err="1"/>
              <a:t>stupac</a:t>
            </a:r>
            <a:r>
              <a:rPr lang="en-US" dirty="0"/>
              <a:t> </a:t>
            </a:r>
            <a:r>
              <a:rPr lang="en-US" dirty="0" err="1"/>
              <a:t>tablice</a:t>
            </a:r>
            <a:r>
              <a:rPr lang="en-US" dirty="0"/>
              <a:t>) </a:t>
            </a:r>
            <a:r>
              <a:rPr lang="en-US" dirty="0" err="1"/>
              <a:t>slučaj</a:t>
            </a:r>
            <a:r>
              <a:rPr lang="en-US" dirty="0"/>
              <a:t> u </a:t>
            </a:r>
            <a:r>
              <a:rPr lang="en-US" dirty="0" err="1"/>
              <a:t>kojem</a:t>
            </a:r>
            <a:r>
              <a:rPr lang="en-US" dirty="0"/>
              <a:t> </a:t>
            </a:r>
            <a:r>
              <a:rPr lang="en-US" dirty="0" err="1"/>
              <a:t>svaka</a:t>
            </a:r>
            <a:r>
              <a:rPr lang="en-US" dirty="0"/>
              <a:t> </a:t>
            </a:r>
            <a:r>
              <a:rPr lang="en-US" dirty="0" err="1"/>
              <a:t>desetina</a:t>
            </a:r>
            <a:r>
              <a:rPr lang="en-US" dirty="0"/>
              <a:t> </a:t>
            </a:r>
            <a:r>
              <a:rPr lang="en-US" dirty="0" err="1"/>
              <a:t>kućanstava</a:t>
            </a:r>
            <a:r>
              <a:rPr lang="en-US" dirty="0"/>
              <a:t> </a:t>
            </a:r>
            <a:r>
              <a:rPr lang="en-US" dirty="0" smtClean="0"/>
              <a:t>prima 0</a:t>
            </a:r>
            <a:r>
              <a:rPr lang="en-US" dirty="0"/>
              <a:t>% </a:t>
            </a:r>
            <a:r>
              <a:rPr lang="en-US" dirty="0" err="1"/>
              <a:t>nacionalnog</a:t>
            </a:r>
            <a:r>
              <a:rPr lang="en-US" dirty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 smtClean="0"/>
              <a:t>zadnje</a:t>
            </a:r>
            <a:r>
              <a:rPr lang="en-US" dirty="0" smtClean="0"/>
              <a:t> </a:t>
            </a:r>
            <a:r>
              <a:rPr lang="en-US" dirty="0" err="1" smtClean="0"/>
              <a:t>desetine</a:t>
            </a:r>
            <a:r>
              <a:rPr lang="en-US" dirty="0" smtClean="0"/>
              <a:t> </a:t>
            </a:r>
            <a:r>
              <a:rPr lang="en-US" dirty="0" err="1" smtClean="0"/>
              <a:t>koja</a:t>
            </a:r>
            <a:r>
              <a:rPr lang="en-US" dirty="0" smtClean="0"/>
              <a:t> prima </a:t>
            </a:r>
            <a:r>
              <a:rPr lang="en-US" dirty="0" err="1" smtClean="0"/>
              <a:t>svih</a:t>
            </a:r>
            <a:r>
              <a:rPr lang="en-US" dirty="0" smtClean="0"/>
              <a:t> 100%</a:t>
            </a:r>
          </a:p>
          <a:p>
            <a:endParaRPr lang="en-US" dirty="0"/>
          </a:p>
          <a:p>
            <a:r>
              <a:rPr lang="en-US" dirty="0" err="1" smtClean="0"/>
              <a:t>Stvarna</a:t>
            </a:r>
            <a:r>
              <a:rPr lang="en-US" dirty="0" smtClean="0"/>
              <a:t> </a:t>
            </a:r>
            <a:r>
              <a:rPr lang="en-US" dirty="0" err="1" smtClean="0"/>
              <a:t>raspodjela</a:t>
            </a:r>
            <a:r>
              <a:rPr lang="en-US" dirty="0" smtClean="0"/>
              <a:t> se </a:t>
            </a:r>
            <a:r>
              <a:rPr lang="en-US" dirty="0" err="1" smtClean="0"/>
              <a:t>nalazi</a:t>
            </a:r>
            <a:r>
              <a:rPr lang="en-US" dirty="0" smtClean="0"/>
              <a:t> u 4. </a:t>
            </a:r>
            <a:r>
              <a:rPr lang="en-US" dirty="0" err="1" smtClean="0"/>
              <a:t>stupcu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takvu</a:t>
            </a:r>
            <a:r>
              <a:rPr lang="en-US" dirty="0" smtClean="0"/>
              <a:t> </a:t>
            </a:r>
            <a:r>
              <a:rPr lang="en-US" dirty="0" err="1" smtClean="0"/>
              <a:t>raspodjelu</a:t>
            </a:r>
            <a:r>
              <a:rPr lang="en-US" dirty="0" smtClean="0"/>
              <a:t> </a:t>
            </a:r>
            <a:r>
              <a:rPr lang="en-US" dirty="0" err="1" smtClean="0"/>
              <a:t>prikazujemo</a:t>
            </a:r>
            <a:r>
              <a:rPr lang="en-US" dirty="0" smtClean="0"/>
              <a:t> </a:t>
            </a:r>
            <a:r>
              <a:rPr lang="en-US" b="1" dirty="0" err="1" smtClean="0"/>
              <a:t>Lorenzovom</a:t>
            </a:r>
            <a:r>
              <a:rPr lang="en-US" b="1" dirty="0" smtClean="0"/>
              <a:t> </a:t>
            </a:r>
            <a:r>
              <a:rPr lang="en-US" b="1" dirty="0" err="1" smtClean="0"/>
              <a:t>krivuljom</a:t>
            </a:r>
            <a:endParaRPr lang="en-US" b="1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981200"/>
            <a:ext cx="42672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398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Analiza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grafa</a:t>
            </a:r>
            <a:r>
              <a:rPr lang="en-US" sz="2800" b="1" dirty="0" smtClean="0"/>
              <a:t> 4.1.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Krivulja</a:t>
            </a:r>
            <a:r>
              <a:rPr lang="en-US" b="1" dirty="0" smtClean="0"/>
              <a:t> </a:t>
            </a:r>
            <a:r>
              <a:rPr lang="en-US" b="1" dirty="0" err="1" smtClean="0"/>
              <a:t>apsolutne</a:t>
            </a:r>
            <a:r>
              <a:rPr lang="en-US" b="1" dirty="0" smtClean="0"/>
              <a:t> </a:t>
            </a:r>
            <a:r>
              <a:rPr lang="en-US" b="1" dirty="0" err="1" smtClean="0"/>
              <a:t>nejednakosti</a:t>
            </a:r>
            <a:r>
              <a:rPr lang="en-US" dirty="0" smtClean="0"/>
              <a:t> – </a:t>
            </a:r>
            <a:r>
              <a:rPr lang="en-US" i="1" dirty="0" err="1" smtClean="0"/>
              <a:t>oblik</a:t>
            </a:r>
            <a:r>
              <a:rPr lang="en-US" i="1" dirty="0" smtClean="0"/>
              <a:t> </a:t>
            </a:r>
            <a:r>
              <a:rPr lang="en-US" i="1" dirty="0" err="1" smtClean="0"/>
              <a:t>pravog</a:t>
            </a:r>
            <a:r>
              <a:rPr lang="en-US" i="1" dirty="0" smtClean="0"/>
              <a:t> </a:t>
            </a:r>
            <a:r>
              <a:rPr lang="en-US" i="1" dirty="0" err="1" smtClean="0"/>
              <a:t>kuta</a:t>
            </a:r>
            <a:r>
              <a:rPr lang="en-US" dirty="0" smtClean="0"/>
              <a:t>: </a:t>
            </a:r>
            <a:r>
              <a:rPr lang="en-US" dirty="0" err="1" smtClean="0"/>
              <a:t>donji</a:t>
            </a:r>
            <a:r>
              <a:rPr lang="en-US" dirty="0" smtClean="0"/>
              <a:t> </a:t>
            </a:r>
            <a:r>
              <a:rPr lang="en-US" dirty="0" err="1" smtClean="0"/>
              <a:t>desni</a:t>
            </a:r>
            <a:r>
              <a:rPr lang="en-US" dirty="0" smtClean="0"/>
              <a:t> </a:t>
            </a:r>
            <a:r>
              <a:rPr lang="en-US" dirty="0" err="1" smtClean="0"/>
              <a:t>kut</a:t>
            </a:r>
            <a:r>
              <a:rPr lang="en-US" dirty="0" smtClean="0"/>
              <a:t> </a:t>
            </a:r>
            <a:r>
              <a:rPr lang="en-US" dirty="0" err="1" smtClean="0"/>
              <a:t>dijagrama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zatvaraju</a:t>
            </a:r>
            <a:r>
              <a:rPr lang="en-US" dirty="0" smtClean="0"/>
              <a:t> </a:t>
            </a:r>
            <a:r>
              <a:rPr lang="en-US" dirty="0" err="1" smtClean="0"/>
              <a:t>donja</a:t>
            </a:r>
            <a:r>
              <a:rPr lang="en-US" dirty="0" smtClean="0"/>
              <a:t> </a:t>
            </a:r>
            <a:r>
              <a:rPr lang="en-US" dirty="0" err="1" smtClean="0"/>
              <a:t>vodoravna</a:t>
            </a:r>
            <a:r>
              <a:rPr lang="en-US" dirty="0" smtClean="0"/>
              <a:t> i </a:t>
            </a:r>
            <a:r>
              <a:rPr lang="en-US" dirty="0" err="1" smtClean="0"/>
              <a:t>desna</a:t>
            </a:r>
            <a:r>
              <a:rPr lang="en-US" dirty="0" smtClean="0"/>
              <a:t> </a:t>
            </a:r>
            <a:r>
              <a:rPr lang="en-US" dirty="0" err="1" smtClean="0"/>
              <a:t>okomita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(</a:t>
            </a:r>
            <a:r>
              <a:rPr lang="en-US" dirty="0" err="1" smtClean="0"/>
              <a:t>najbogatija</a:t>
            </a:r>
            <a:r>
              <a:rPr lang="en-US" dirty="0" smtClean="0"/>
              <a:t> </a:t>
            </a:r>
            <a:r>
              <a:rPr lang="en-US" dirty="0" err="1" smtClean="0"/>
              <a:t>desetina</a:t>
            </a:r>
            <a:r>
              <a:rPr lang="en-US" dirty="0" smtClean="0"/>
              <a:t> </a:t>
            </a:r>
            <a:r>
              <a:rPr lang="en-US" dirty="0" err="1" smtClean="0"/>
              <a:t>zara</a:t>
            </a:r>
            <a:r>
              <a:rPr lang="en-US" dirty="0" err="1" smtClean="0"/>
              <a:t>đuje</a:t>
            </a:r>
            <a:r>
              <a:rPr lang="en-US" dirty="0" smtClean="0"/>
              <a:t> </a:t>
            </a:r>
            <a:r>
              <a:rPr lang="en-US" dirty="0" err="1" smtClean="0"/>
              <a:t>sav</a:t>
            </a:r>
            <a:r>
              <a:rPr lang="en-US" dirty="0" smtClean="0"/>
              <a:t> </a:t>
            </a:r>
            <a:r>
              <a:rPr lang="en-US" dirty="0" err="1" smtClean="0"/>
              <a:t>dohodak</a:t>
            </a:r>
            <a:r>
              <a:rPr lang="en-US" dirty="0" smtClean="0"/>
              <a:t>)</a:t>
            </a:r>
          </a:p>
          <a:p>
            <a:r>
              <a:rPr lang="en-US" b="1" dirty="0" err="1"/>
              <a:t>Krivulja</a:t>
            </a:r>
            <a:r>
              <a:rPr lang="en-US" b="1" dirty="0"/>
              <a:t> </a:t>
            </a:r>
            <a:r>
              <a:rPr lang="en-US" b="1" dirty="0" err="1"/>
              <a:t>apsolutne</a:t>
            </a:r>
            <a:r>
              <a:rPr lang="en-US" b="1" dirty="0"/>
              <a:t> </a:t>
            </a:r>
            <a:r>
              <a:rPr lang="en-US" b="1" dirty="0" err="1" smtClean="0"/>
              <a:t>jednakosti</a:t>
            </a:r>
            <a:r>
              <a:rPr lang="en-US" dirty="0" smtClean="0"/>
              <a:t> – </a:t>
            </a:r>
            <a:r>
              <a:rPr lang="en-US" i="1" dirty="0" err="1" smtClean="0"/>
              <a:t>dijagonalni</a:t>
            </a:r>
            <a:r>
              <a:rPr lang="en-US" i="1" dirty="0" smtClean="0"/>
              <a:t> </a:t>
            </a:r>
            <a:r>
              <a:rPr lang="en-US" i="1" dirty="0" err="1" smtClean="0"/>
              <a:t>pravac</a:t>
            </a:r>
            <a:r>
              <a:rPr lang="en-US" i="1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ukazuje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to da </a:t>
            </a:r>
            <a:r>
              <a:rPr lang="en-US" dirty="0" err="1" smtClean="0"/>
              <a:t>svaka</a:t>
            </a:r>
            <a:r>
              <a:rPr lang="en-US" dirty="0" smtClean="0"/>
              <a:t> </a:t>
            </a:r>
            <a:r>
              <a:rPr lang="en-US" dirty="0" err="1" smtClean="0"/>
              <a:t>desetina</a:t>
            </a:r>
            <a:r>
              <a:rPr lang="en-US" dirty="0" smtClean="0"/>
              <a:t> </a:t>
            </a:r>
            <a:r>
              <a:rPr lang="en-US" dirty="0" err="1" smtClean="0"/>
              <a:t>ku</a:t>
            </a:r>
            <a:r>
              <a:rPr lang="en-US" dirty="0" err="1" smtClean="0"/>
              <a:t>ćanstava</a:t>
            </a:r>
            <a:r>
              <a:rPr lang="en-US" dirty="0" smtClean="0"/>
              <a:t> </a:t>
            </a:r>
            <a:r>
              <a:rPr lang="en-US" dirty="0" err="1" smtClean="0"/>
              <a:t>zarađuje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10% </a:t>
            </a:r>
            <a:r>
              <a:rPr lang="en-US" dirty="0" err="1" smtClean="0"/>
              <a:t>dohotka</a:t>
            </a:r>
            <a:endParaRPr lang="en-US" dirty="0" smtClean="0"/>
          </a:p>
          <a:p>
            <a:r>
              <a:rPr lang="en-US" b="1" dirty="0" err="1" smtClean="0"/>
              <a:t>Lorenzova</a:t>
            </a:r>
            <a:r>
              <a:rPr lang="en-US" b="1" dirty="0" smtClean="0"/>
              <a:t> </a:t>
            </a:r>
            <a:r>
              <a:rPr lang="en-US" b="1" dirty="0" err="1" smtClean="0"/>
              <a:t>krivulja</a:t>
            </a:r>
            <a:r>
              <a:rPr lang="en-US" b="1" dirty="0" smtClean="0"/>
              <a:t> – </a:t>
            </a:r>
            <a:r>
              <a:rPr lang="en-US" b="1" dirty="0" err="1" smtClean="0"/>
              <a:t>krivulja</a:t>
            </a:r>
            <a:r>
              <a:rPr lang="en-US" b="1" dirty="0" smtClean="0"/>
              <a:t> </a:t>
            </a:r>
            <a:r>
              <a:rPr lang="en-US" b="1" dirty="0" err="1" smtClean="0"/>
              <a:t>stvarne</a:t>
            </a:r>
            <a:r>
              <a:rPr lang="en-US" b="1" dirty="0" smtClean="0"/>
              <a:t> </a:t>
            </a:r>
            <a:r>
              <a:rPr lang="en-US" b="1" dirty="0" err="1" smtClean="0"/>
              <a:t>raspodjele</a:t>
            </a:r>
            <a:r>
              <a:rPr lang="en-US" dirty="0" smtClean="0"/>
              <a:t>: </a:t>
            </a:r>
            <a:r>
              <a:rPr lang="en-US" dirty="0" err="1" smtClean="0"/>
              <a:t>konstruira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temelju</a:t>
            </a:r>
            <a:r>
              <a:rPr lang="en-US" dirty="0" smtClean="0"/>
              <a:t> 4. </a:t>
            </a:r>
            <a:r>
              <a:rPr lang="en-US" dirty="0" err="1" smtClean="0"/>
              <a:t>stupca</a:t>
            </a:r>
            <a:r>
              <a:rPr lang="en-US" dirty="0" smtClean="0"/>
              <a:t> </a:t>
            </a:r>
            <a:r>
              <a:rPr lang="en-US" dirty="0" err="1" smtClean="0"/>
              <a:t>tablice</a:t>
            </a:r>
            <a:r>
              <a:rPr lang="en-US" dirty="0" smtClean="0"/>
              <a:t> 4.1.; </a:t>
            </a:r>
            <a:r>
              <a:rPr lang="en-US" i="1" u="sng" dirty="0" err="1" smtClean="0"/>
              <a:t>stupanj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nejednakosti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o</a:t>
            </a:r>
            <a:r>
              <a:rPr lang="en-US" i="1" u="sng" dirty="0" err="1" smtClean="0"/>
              <a:t>čituje</a:t>
            </a:r>
            <a:r>
              <a:rPr lang="en-US" i="1" u="sng" dirty="0" smtClean="0"/>
              <a:t> se u </a:t>
            </a:r>
            <a:r>
              <a:rPr lang="en-US" i="1" u="sng" dirty="0" err="1" smtClean="0"/>
              <a:t>udaljenosti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Lorenzove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krivulje</a:t>
            </a:r>
            <a:r>
              <a:rPr lang="en-US" i="1" u="sng" dirty="0" smtClean="0"/>
              <a:t> od </a:t>
            </a:r>
            <a:r>
              <a:rPr lang="en-US" i="1" u="sng" dirty="0" err="1" smtClean="0"/>
              <a:t>dijagonalnog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pravca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apsolutne</a:t>
            </a:r>
            <a:r>
              <a:rPr lang="en-US" i="1" u="sng" dirty="0" smtClean="0"/>
              <a:t> </a:t>
            </a:r>
            <a:r>
              <a:rPr lang="en-US" i="1" u="sng" dirty="0" err="1" smtClean="0"/>
              <a:t>jednakosti</a:t>
            </a:r>
            <a:endParaRPr lang="en-US" i="1" u="sng" dirty="0"/>
          </a:p>
        </p:txBody>
      </p:sp>
    </p:spTree>
    <p:extLst>
      <p:ext uri="{BB962C8B-B14F-4D97-AF65-F5344CB8AC3E}">
        <p14:creationId xmlns:p14="http://schemas.microsoft.com/office/powerpoint/2010/main" val="2773602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Ekonomisti</a:t>
            </a:r>
            <a:r>
              <a:rPr lang="en-US" dirty="0" smtClean="0"/>
              <a:t> </a:t>
            </a:r>
            <a:r>
              <a:rPr lang="en-US" dirty="0" err="1" smtClean="0"/>
              <a:t>naj</a:t>
            </a:r>
            <a:r>
              <a:rPr lang="en-US" dirty="0" err="1" smtClean="0"/>
              <a:t>češće</a:t>
            </a:r>
            <a:r>
              <a:rPr lang="en-US" dirty="0" smtClean="0"/>
              <a:t> </a:t>
            </a:r>
            <a:r>
              <a:rPr lang="en-US" dirty="0" err="1" smtClean="0"/>
              <a:t>računaju</a:t>
            </a:r>
            <a:r>
              <a:rPr lang="en-US" dirty="0" smtClean="0"/>
              <a:t> </a:t>
            </a:r>
            <a:r>
              <a:rPr lang="en-US" dirty="0" err="1" smtClean="0"/>
              <a:t>brojčani</a:t>
            </a:r>
            <a:r>
              <a:rPr lang="en-US" dirty="0" smtClean="0"/>
              <a:t> </a:t>
            </a:r>
            <a:r>
              <a:rPr lang="en-US" dirty="0" err="1" smtClean="0"/>
              <a:t>iskaz</a:t>
            </a:r>
            <a:r>
              <a:rPr lang="en-US" dirty="0" smtClean="0"/>
              <a:t> </a:t>
            </a:r>
            <a:r>
              <a:rPr lang="en-US" dirty="0" err="1" smtClean="0"/>
              <a:t>nejednakosti</a:t>
            </a:r>
            <a:r>
              <a:rPr lang="en-US" dirty="0" smtClean="0"/>
              <a:t> </a:t>
            </a:r>
            <a:r>
              <a:rPr lang="en-US" dirty="0" err="1" smtClean="0"/>
              <a:t>raspodjele</a:t>
            </a:r>
            <a:endParaRPr lang="en-US" dirty="0" smtClean="0"/>
          </a:p>
          <a:p>
            <a:r>
              <a:rPr lang="en-US" b="1" dirty="0" err="1" smtClean="0"/>
              <a:t>Gini</a:t>
            </a:r>
            <a:r>
              <a:rPr lang="en-US" b="1" dirty="0" smtClean="0"/>
              <a:t> </a:t>
            </a:r>
            <a:r>
              <a:rPr lang="en-US" b="1" dirty="0" err="1" smtClean="0"/>
              <a:t>koeficijent</a:t>
            </a:r>
            <a:r>
              <a:rPr lang="en-US" dirty="0" smtClean="0"/>
              <a:t> – </a:t>
            </a:r>
            <a:r>
              <a:rPr lang="en-US" dirty="0" err="1" smtClean="0"/>
              <a:t>dvostruka</a:t>
            </a:r>
            <a:r>
              <a:rPr lang="en-US" dirty="0" smtClean="0"/>
              <a:t> </a:t>
            </a:r>
            <a:r>
              <a:rPr lang="en-US" dirty="0" err="1" smtClean="0"/>
              <a:t>povr</a:t>
            </a:r>
            <a:r>
              <a:rPr lang="en-US" dirty="0" err="1" smtClean="0"/>
              <a:t>šina</a:t>
            </a:r>
            <a:r>
              <a:rPr lang="en-US" dirty="0" smtClean="0"/>
              <a:t> </a:t>
            </a:r>
            <a:r>
              <a:rPr lang="en-US" dirty="0" err="1" smtClean="0"/>
              <a:t>koju</a:t>
            </a:r>
            <a:r>
              <a:rPr lang="en-US" dirty="0" smtClean="0"/>
              <a:t> </a:t>
            </a:r>
            <a:r>
              <a:rPr lang="en-US" dirty="0" err="1" smtClean="0"/>
              <a:t>zatvaraju</a:t>
            </a:r>
            <a:r>
              <a:rPr lang="en-US" dirty="0" smtClean="0"/>
              <a:t> </a:t>
            </a:r>
            <a:r>
              <a:rPr lang="en-US" dirty="0" err="1" smtClean="0"/>
              <a:t>Lorenzova</a:t>
            </a:r>
            <a:r>
              <a:rPr lang="en-US" dirty="0" smtClean="0"/>
              <a:t> </a:t>
            </a:r>
            <a:r>
              <a:rPr lang="en-US" dirty="0" err="1" smtClean="0"/>
              <a:t>krivulja</a:t>
            </a:r>
            <a:r>
              <a:rPr lang="en-US" dirty="0" smtClean="0"/>
              <a:t> i </a:t>
            </a:r>
            <a:r>
              <a:rPr lang="en-US" dirty="0" err="1" smtClean="0"/>
              <a:t>dijagonalni</a:t>
            </a:r>
            <a:r>
              <a:rPr lang="en-US" dirty="0" smtClean="0"/>
              <a:t> </a:t>
            </a:r>
            <a:r>
              <a:rPr lang="en-US" dirty="0" err="1" smtClean="0"/>
              <a:t>pravac</a:t>
            </a:r>
            <a:r>
              <a:rPr lang="en-US" dirty="0" smtClean="0"/>
              <a:t> </a:t>
            </a:r>
            <a:r>
              <a:rPr lang="en-US" dirty="0" err="1" smtClean="0"/>
              <a:t>apsolutne</a:t>
            </a:r>
            <a:r>
              <a:rPr lang="en-US" dirty="0" smtClean="0"/>
              <a:t> </a:t>
            </a:r>
            <a:r>
              <a:rPr lang="en-US" dirty="0" err="1" smtClean="0"/>
              <a:t>jednakosti</a:t>
            </a: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Gini</a:t>
            </a:r>
            <a:r>
              <a:rPr lang="en-US" dirty="0" smtClean="0"/>
              <a:t> </a:t>
            </a:r>
            <a:r>
              <a:rPr lang="en-US" dirty="0" err="1" smtClean="0"/>
              <a:t>koeficijent</a:t>
            </a:r>
            <a:r>
              <a:rPr lang="en-US" dirty="0" smtClean="0"/>
              <a:t> = A / (A+B)</a:t>
            </a:r>
          </a:p>
          <a:p>
            <a:pPr marL="0" indent="0" algn="ctr">
              <a:buNone/>
            </a:pPr>
            <a:r>
              <a:rPr lang="en-US" dirty="0" smtClean="0"/>
              <a:t>A + B = ½</a:t>
            </a:r>
          </a:p>
          <a:p>
            <a:pPr marL="0" indent="0" algn="ctr">
              <a:buNone/>
            </a:pPr>
            <a:r>
              <a:rPr lang="en-US" dirty="0" err="1"/>
              <a:t>s</a:t>
            </a:r>
            <a:r>
              <a:rPr lang="en-US" dirty="0" err="1" smtClean="0"/>
              <a:t>toga</a:t>
            </a:r>
            <a:r>
              <a:rPr lang="en-US" dirty="0" smtClean="0"/>
              <a:t>, </a:t>
            </a:r>
            <a:r>
              <a:rPr lang="en-US" dirty="0" err="1"/>
              <a:t>Gini</a:t>
            </a:r>
            <a:r>
              <a:rPr lang="en-US" dirty="0"/>
              <a:t> </a:t>
            </a:r>
            <a:r>
              <a:rPr lang="en-US" dirty="0" err="1"/>
              <a:t>koeficijent</a:t>
            </a:r>
            <a:r>
              <a:rPr lang="en-US" dirty="0"/>
              <a:t> = A / </a:t>
            </a:r>
            <a:r>
              <a:rPr lang="en-US" dirty="0" smtClean="0"/>
              <a:t>½</a:t>
            </a:r>
          </a:p>
          <a:p>
            <a:pPr marL="0" indent="0" algn="ctr">
              <a:buNone/>
            </a:pPr>
            <a:r>
              <a:rPr lang="en-US" b="1" dirty="0" err="1"/>
              <a:t>Gini</a:t>
            </a:r>
            <a:r>
              <a:rPr lang="en-US" b="1" dirty="0"/>
              <a:t> </a:t>
            </a:r>
            <a:r>
              <a:rPr lang="en-US" b="1" dirty="0" err="1"/>
              <a:t>koeficijent</a:t>
            </a:r>
            <a:r>
              <a:rPr lang="en-US" b="1" dirty="0"/>
              <a:t> = </a:t>
            </a:r>
            <a:r>
              <a:rPr lang="en-US" b="1" dirty="0" smtClean="0"/>
              <a:t>2A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dirty="0" err="1" smtClean="0"/>
              <a:t>Gini</a:t>
            </a:r>
            <a:r>
              <a:rPr lang="en-US" dirty="0" smtClean="0"/>
              <a:t> </a:t>
            </a:r>
            <a:r>
              <a:rPr lang="en-US" dirty="0" err="1" smtClean="0"/>
              <a:t>koeficijent</a:t>
            </a:r>
            <a:r>
              <a:rPr lang="en-US" dirty="0" smtClean="0"/>
              <a:t> </a:t>
            </a:r>
            <a:r>
              <a:rPr lang="en-US" dirty="0" err="1" smtClean="0"/>
              <a:t>kre</a:t>
            </a:r>
            <a:r>
              <a:rPr lang="en-US" dirty="0" err="1" smtClean="0"/>
              <a:t>će</a:t>
            </a:r>
            <a:r>
              <a:rPr lang="en-US" dirty="0" smtClean="0"/>
              <a:t> se u </a:t>
            </a:r>
            <a:r>
              <a:rPr lang="en-US" dirty="0" err="1" smtClean="0"/>
              <a:t>intervalu</a:t>
            </a:r>
            <a:r>
              <a:rPr lang="en-US" dirty="0" smtClean="0"/>
              <a:t> od 0 do 1, </a:t>
            </a:r>
            <a:r>
              <a:rPr lang="en-US" dirty="0" err="1" smtClean="0"/>
              <a:t>manja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predstavlja</a:t>
            </a:r>
            <a:r>
              <a:rPr lang="en-US" dirty="0" smtClean="0"/>
              <a:t> </a:t>
            </a:r>
            <a:r>
              <a:rPr lang="en-US" dirty="0" err="1" smtClean="0"/>
              <a:t>manju</a:t>
            </a:r>
            <a:r>
              <a:rPr lang="en-US" dirty="0" smtClean="0"/>
              <a:t> </a:t>
            </a:r>
            <a:r>
              <a:rPr lang="en-US" dirty="0" err="1" smtClean="0"/>
              <a:t>neravnopravnost</a:t>
            </a:r>
            <a:r>
              <a:rPr lang="en-US" dirty="0" smtClean="0"/>
              <a:t> i </a:t>
            </a:r>
            <a:r>
              <a:rPr lang="en-US" dirty="0" err="1" smtClean="0"/>
              <a:t>obrnuto</a:t>
            </a:r>
            <a:endParaRPr lang="en-US" b="1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39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err="1" smtClean="0"/>
              <a:t>Pojam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siroma</a:t>
            </a:r>
            <a:r>
              <a:rPr lang="en-US" sz="2800" b="1" dirty="0" err="1" smtClean="0"/>
              <a:t>štva</a:t>
            </a:r>
            <a:endParaRPr lang="en-US" sz="2800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Apsolutno</a:t>
            </a:r>
            <a:r>
              <a:rPr lang="en-US" b="1" dirty="0" smtClean="0"/>
              <a:t> </a:t>
            </a:r>
            <a:r>
              <a:rPr lang="en-US" b="1" dirty="0" err="1" smtClean="0"/>
              <a:t>siroma</a:t>
            </a:r>
            <a:r>
              <a:rPr lang="en-US" b="1" dirty="0" err="1" smtClean="0"/>
              <a:t>štvo</a:t>
            </a:r>
            <a:r>
              <a:rPr lang="en-US" dirty="0" smtClean="0"/>
              <a:t> – </a:t>
            </a:r>
            <a:r>
              <a:rPr lang="en-US" dirty="0" err="1" smtClean="0"/>
              <a:t>stanje</a:t>
            </a:r>
            <a:r>
              <a:rPr lang="en-US" dirty="0" smtClean="0"/>
              <a:t> u </a:t>
            </a:r>
            <a:r>
              <a:rPr lang="en-US" dirty="0" err="1" smtClean="0"/>
              <a:t>kojem</a:t>
            </a:r>
            <a:r>
              <a:rPr lang="en-US" dirty="0" smtClean="0"/>
              <a:t> </a:t>
            </a:r>
            <a:r>
              <a:rPr lang="en-US" dirty="0" err="1" smtClean="0"/>
              <a:t>visina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 </a:t>
            </a:r>
            <a:r>
              <a:rPr lang="en-US" dirty="0" err="1" smtClean="0"/>
              <a:t>nije</a:t>
            </a:r>
            <a:r>
              <a:rPr lang="en-US" dirty="0" smtClean="0"/>
              <a:t> </a:t>
            </a:r>
            <a:r>
              <a:rPr lang="en-US" dirty="0" err="1" smtClean="0"/>
              <a:t>dostatna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zadovoljenje</a:t>
            </a:r>
            <a:r>
              <a:rPr lang="en-US" dirty="0" smtClean="0"/>
              <a:t> </a:t>
            </a:r>
            <a:r>
              <a:rPr lang="en-US" dirty="0" err="1" smtClean="0"/>
              <a:t>osnovnih</a:t>
            </a:r>
            <a:r>
              <a:rPr lang="en-US" dirty="0" smtClean="0"/>
              <a:t> </a:t>
            </a:r>
            <a:r>
              <a:rPr lang="en-US" dirty="0" err="1" smtClean="0"/>
              <a:t>životnih</a:t>
            </a:r>
            <a:r>
              <a:rPr lang="en-US" dirty="0" smtClean="0"/>
              <a:t> </a:t>
            </a:r>
            <a:r>
              <a:rPr lang="en-US" dirty="0" err="1" smtClean="0"/>
              <a:t>potreba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osnovne</a:t>
            </a:r>
            <a:r>
              <a:rPr lang="en-US" dirty="0" smtClean="0"/>
              <a:t> </a:t>
            </a:r>
            <a:r>
              <a:rPr lang="en-US" dirty="0" err="1" smtClean="0"/>
              <a:t>namirnice</a:t>
            </a:r>
            <a:r>
              <a:rPr lang="en-US" dirty="0" smtClean="0"/>
              <a:t>, </a:t>
            </a:r>
            <a:r>
              <a:rPr lang="en-US" dirty="0" err="1" smtClean="0"/>
              <a:t>odjeća</a:t>
            </a:r>
            <a:r>
              <a:rPr lang="en-US" dirty="0" smtClean="0"/>
              <a:t>, </a:t>
            </a:r>
            <a:r>
              <a:rPr lang="en-US" dirty="0" err="1" smtClean="0"/>
              <a:t>stanovanje</a:t>
            </a:r>
            <a:r>
              <a:rPr lang="en-US" dirty="0" smtClean="0"/>
              <a:t> i </a:t>
            </a:r>
            <a:r>
              <a:rPr lang="en-US" dirty="0" err="1" smtClean="0"/>
              <a:t>druga</a:t>
            </a:r>
            <a:r>
              <a:rPr lang="en-US" dirty="0" smtClean="0"/>
              <a:t> </a:t>
            </a:r>
            <a:r>
              <a:rPr lang="en-US" dirty="0" err="1" smtClean="0"/>
              <a:t>nužna</a:t>
            </a:r>
            <a:r>
              <a:rPr lang="en-US" dirty="0" smtClean="0"/>
              <a:t> dobra </a:t>
            </a:r>
            <a:r>
              <a:rPr lang="en-US" dirty="0" err="1" smtClean="0"/>
              <a:t>jednog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r>
              <a:rPr lang="en-US" dirty="0" smtClean="0"/>
              <a:t> – </a:t>
            </a:r>
            <a:r>
              <a:rPr lang="en-US" dirty="0" err="1" smtClean="0"/>
              <a:t>četveročlana</a:t>
            </a:r>
            <a:r>
              <a:rPr lang="en-US" dirty="0" smtClean="0"/>
              <a:t> </a:t>
            </a:r>
            <a:r>
              <a:rPr lang="en-US" dirty="0" err="1" smtClean="0"/>
              <a:t>obitelj</a:t>
            </a:r>
            <a:r>
              <a:rPr lang="en-US" dirty="0" smtClean="0"/>
              <a:t>)</a:t>
            </a:r>
          </a:p>
          <a:p>
            <a:r>
              <a:rPr lang="en-US" b="1" dirty="0" err="1" smtClean="0"/>
              <a:t>Linija</a:t>
            </a:r>
            <a:r>
              <a:rPr lang="en-US" b="1" dirty="0" smtClean="0"/>
              <a:t> </a:t>
            </a:r>
            <a:r>
              <a:rPr lang="en-US" b="1" dirty="0" err="1" smtClean="0"/>
              <a:t>ili</a:t>
            </a:r>
            <a:r>
              <a:rPr lang="en-US" b="1" dirty="0" smtClean="0"/>
              <a:t> </a:t>
            </a:r>
            <a:r>
              <a:rPr lang="en-US" b="1" dirty="0" err="1" smtClean="0"/>
              <a:t>prag</a:t>
            </a:r>
            <a:r>
              <a:rPr lang="en-US" b="1" dirty="0" smtClean="0"/>
              <a:t> </a:t>
            </a:r>
            <a:r>
              <a:rPr lang="en-US" b="1" dirty="0" err="1" smtClean="0"/>
              <a:t>siroma</a:t>
            </a:r>
            <a:r>
              <a:rPr lang="en-US" b="1" dirty="0" err="1" smtClean="0"/>
              <a:t>štva</a:t>
            </a:r>
            <a:r>
              <a:rPr lang="en-US" dirty="0" smtClean="0"/>
              <a:t> –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života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potrebni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podmirenje</a:t>
            </a:r>
            <a:r>
              <a:rPr lang="en-US" dirty="0" smtClean="0"/>
              <a:t> </a:t>
            </a:r>
            <a:r>
              <a:rPr lang="en-US" dirty="0" err="1" smtClean="0"/>
              <a:t>egzistencijalnih</a:t>
            </a:r>
            <a:r>
              <a:rPr lang="en-US" dirty="0" smtClean="0"/>
              <a:t> </a:t>
            </a:r>
            <a:r>
              <a:rPr lang="en-US" dirty="0" err="1" smtClean="0"/>
              <a:t>potreba</a:t>
            </a:r>
            <a:r>
              <a:rPr lang="en-US" dirty="0" smtClean="0"/>
              <a:t> </a:t>
            </a:r>
            <a:r>
              <a:rPr lang="en-US" dirty="0" err="1" smtClean="0"/>
              <a:t>kućanstva</a:t>
            </a:r>
            <a:endParaRPr lang="en-US" dirty="0" smtClean="0"/>
          </a:p>
          <a:p>
            <a:r>
              <a:rPr lang="en-US" b="1" dirty="0" err="1" smtClean="0"/>
              <a:t>Relativno</a:t>
            </a:r>
            <a:r>
              <a:rPr lang="en-US" b="1" dirty="0" smtClean="0"/>
              <a:t> </a:t>
            </a:r>
            <a:r>
              <a:rPr lang="en-US" b="1" dirty="0" err="1" smtClean="0"/>
              <a:t>siroma</a:t>
            </a:r>
            <a:r>
              <a:rPr lang="en-US" b="1" dirty="0" err="1" smtClean="0"/>
              <a:t>štvo</a:t>
            </a:r>
            <a:r>
              <a:rPr lang="en-US" dirty="0" smtClean="0"/>
              <a:t> – </a:t>
            </a:r>
            <a:r>
              <a:rPr lang="en-US" dirty="0" err="1" smtClean="0"/>
              <a:t>troškovi</a:t>
            </a:r>
            <a:r>
              <a:rPr lang="en-US" dirty="0" smtClean="0"/>
              <a:t> </a:t>
            </a:r>
            <a:r>
              <a:rPr lang="en-US" dirty="0" err="1" smtClean="0"/>
              <a:t>potrebni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zadovoljenje</a:t>
            </a:r>
            <a:r>
              <a:rPr lang="en-US" dirty="0" smtClean="0"/>
              <a:t> </a:t>
            </a:r>
            <a:r>
              <a:rPr lang="en-US" dirty="0" err="1" smtClean="0"/>
              <a:t>egzistencijalnih</a:t>
            </a:r>
            <a:r>
              <a:rPr lang="en-US" dirty="0" smtClean="0"/>
              <a:t> </a:t>
            </a:r>
            <a:r>
              <a:rPr lang="en-US" dirty="0" err="1" smtClean="0"/>
              <a:t>potreba</a:t>
            </a:r>
            <a:r>
              <a:rPr lang="en-US" dirty="0" smtClean="0"/>
              <a:t> </a:t>
            </a:r>
            <a:r>
              <a:rPr lang="en-US" dirty="0" err="1" smtClean="0"/>
              <a:t>uve</a:t>
            </a:r>
            <a:r>
              <a:rPr lang="en-US" dirty="0" err="1" smtClean="0"/>
              <a:t>ćani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financiranje</a:t>
            </a:r>
            <a:r>
              <a:rPr lang="en-US" dirty="0" smtClean="0"/>
              <a:t> </a:t>
            </a:r>
            <a:r>
              <a:rPr lang="en-US" dirty="0" err="1" smtClean="0"/>
              <a:t>obrazovanja</a:t>
            </a:r>
            <a:r>
              <a:rPr lang="en-US" dirty="0" smtClean="0"/>
              <a:t> i </a:t>
            </a:r>
            <a:r>
              <a:rPr lang="en-US" dirty="0" err="1" smtClean="0"/>
              <a:t>drugih</a:t>
            </a:r>
            <a:r>
              <a:rPr lang="en-US" dirty="0" smtClean="0"/>
              <a:t> </a:t>
            </a:r>
            <a:r>
              <a:rPr lang="en-US" dirty="0" err="1" smtClean="0"/>
              <a:t>socijalnih</a:t>
            </a:r>
            <a:r>
              <a:rPr lang="en-US" dirty="0" smtClean="0"/>
              <a:t> </a:t>
            </a:r>
            <a:r>
              <a:rPr lang="en-US" dirty="0" err="1" smtClean="0"/>
              <a:t>potreba</a:t>
            </a:r>
            <a:r>
              <a:rPr lang="en-US" dirty="0" smtClean="0"/>
              <a:t> (</a:t>
            </a:r>
            <a:r>
              <a:rPr lang="en-US" i="1" dirty="0" err="1" smtClean="0"/>
              <a:t>životni</a:t>
            </a:r>
            <a:r>
              <a:rPr lang="en-US" i="1" dirty="0" smtClean="0"/>
              <a:t> standard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8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685799"/>
            <a:ext cx="7543800" cy="5490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err="1" smtClean="0"/>
              <a:t>Uzroci</a:t>
            </a:r>
            <a:r>
              <a:rPr lang="en-US" sz="2800" b="1" dirty="0" smtClean="0"/>
              <a:t> i </a:t>
            </a:r>
            <a:r>
              <a:rPr lang="en-US" sz="2800" b="1" dirty="0" err="1" smtClean="0"/>
              <a:t>priroda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nejednakosti</a:t>
            </a:r>
            <a:endParaRPr lang="en-US" sz="2800" b="1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“</a:t>
            </a:r>
            <a:r>
              <a:rPr lang="en-US" b="1" dirty="0" err="1" smtClean="0"/>
              <a:t>Osnove</a:t>
            </a:r>
            <a:r>
              <a:rPr lang="en-US" b="1" dirty="0" smtClean="0"/>
              <a:t> </a:t>
            </a:r>
            <a:r>
              <a:rPr lang="en-US" b="1" dirty="0" err="1" smtClean="0"/>
              <a:t>ekonomije</a:t>
            </a:r>
            <a:r>
              <a:rPr lang="en-US" b="1" dirty="0" smtClean="0"/>
              <a:t> 2”, </a:t>
            </a:r>
            <a:r>
              <a:rPr lang="en-US" b="1" dirty="0" err="1" smtClean="0"/>
              <a:t>Tržišni</a:t>
            </a:r>
            <a:r>
              <a:rPr lang="en-US" b="1" dirty="0" smtClean="0"/>
              <a:t> </a:t>
            </a:r>
            <a:r>
              <a:rPr lang="en-US" b="1" dirty="0" err="1" smtClean="0"/>
              <a:t>nedostaci</a:t>
            </a:r>
            <a:r>
              <a:rPr lang="en-US" b="1" dirty="0" smtClean="0"/>
              <a:t> i </a:t>
            </a:r>
            <a:r>
              <a:rPr lang="en-US" b="1" dirty="0" err="1" smtClean="0"/>
              <a:t>državna</a:t>
            </a:r>
            <a:r>
              <a:rPr lang="en-US" b="1" dirty="0" smtClean="0"/>
              <a:t> </a:t>
            </a:r>
            <a:r>
              <a:rPr lang="en-US" b="1" dirty="0" err="1" smtClean="0"/>
              <a:t>intervencija</a:t>
            </a:r>
            <a:r>
              <a:rPr lang="en-US" b="1" dirty="0" smtClean="0"/>
              <a:t>:</a:t>
            </a:r>
          </a:p>
          <a:p>
            <a:r>
              <a:rPr lang="en-US" dirty="0" err="1" smtClean="0"/>
              <a:t>Izvori</a:t>
            </a:r>
            <a:r>
              <a:rPr lang="en-US" dirty="0" smtClean="0"/>
              <a:t> </a:t>
            </a:r>
            <a:r>
              <a:rPr lang="en-US" dirty="0" err="1" smtClean="0"/>
              <a:t>nejednakosti</a:t>
            </a:r>
            <a:r>
              <a:rPr lang="en-US" dirty="0" smtClean="0"/>
              <a:t> u </a:t>
            </a:r>
            <a:r>
              <a:rPr lang="en-US" dirty="0" err="1" smtClean="0"/>
              <a:t>raspodjeli</a:t>
            </a:r>
            <a:r>
              <a:rPr lang="en-US" dirty="0" smtClean="0"/>
              <a:t> </a:t>
            </a:r>
            <a:r>
              <a:rPr lang="en-US" dirty="0" err="1" smtClean="0"/>
              <a:t>dohotka</a:t>
            </a:r>
            <a:r>
              <a:rPr lang="en-US" dirty="0" smtClean="0"/>
              <a:t>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Sposobnost</a:t>
            </a:r>
            <a:r>
              <a:rPr lang="en-US" dirty="0" smtClean="0"/>
              <a:t> i </a:t>
            </a:r>
            <a:r>
              <a:rPr lang="en-US" dirty="0" err="1" smtClean="0"/>
              <a:t>umijeće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Intenzitet</a:t>
            </a:r>
            <a:r>
              <a:rPr lang="en-US" dirty="0" smtClean="0"/>
              <a:t> </a:t>
            </a:r>
            <a:r>
              <a:rPr lang="en-US" dirty="0" err="1" smtClean="0"/>
              <a:t>rada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Vrsta</a:t>
            </a:r>
            <a:r>
              <a:rPr lang="en-US" dirty="0" smtClean="0"/>
              <a:t> </a:t>
            </a:r>
            <a:r>
              <a:rPr lang="en-US" dirty="0" err="1" smtClean="0"/>
              <a:t>zanimanja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Ostali</a:t>
            </a:r>
            <a:r>
              <a:rPr lang="en-US" dirty="0" smtClean="0"/>
              <a:t> </a:t>
            </a:r>
            <a:r>
              <a:rPr lang="en-US" dirty="0" err="1" smtClean="0"/>
              <a:t>izvori</a:t>
            </a:r>
            <a:r>
              <a:rPr lang="en-US" dirty="0" smtClean="0"/>
              <a:t> (</a:t>
            </a:r>
            <a:r>
              <a:rPr lang="en-US" dirty="0" err="1" smtClean="0"/>
              <a:t>obitelj</a:t>
            </a:r>
            <a:r>
              <a:rPr lang="en-US" dirty="0" smtClean="0"/>
              <a:t>, </a:t>
            </a:r>
            <a:r>
              <a:rPr lang="en-US" dirty="0" err="1" smtClean="0"/>
              <a:t>migracije</a:t>
            </a:r>
            <a:r>
              <a:rPr lang="en-US" dirty="0" smtClean="0"/>
              <a:t>, </a:t>
            </a:r>
            <a:r>
              <a:rPr lang="en-US" dirty="0" err="1" smtClean="0"/>
              <a:t>odgojne</a:t>
            </a:r>
            <a:r>
              <a:rPr lang="en-US" dirty="0" smtClean="0"/>
              <a:t> </a:t>
            </a:r>
            <a:r>
              <a:rPr lang="en-US" dirty="0" err="1" smtClean="0"/>
              <a:t>mjere</a:t>
            </a:r>
            <a:r>
              <a:rPr lang="en-US" dirty="0" smtClean="0"/>
              <a:t> </a:t>
            </a:r>
            <a:r>
              <a:rPr lang="en-US" dirty="0" err="1" smtClean="0"/>
              <a:t>itd</a:t>
            </a:r>
            <a:r>
              <a:rPr lang="en-US" dirty="0" smtClean="0"/>
              <a:t>.)</a:t>
            </a:r>
          </a:p>
          <a:p>
            <a:r>
              <a:rPr lang="en-US" dirty="0" err="1" smtClean="0"/>
              <a:t>Izvori</a:t>
            </a:r>
            <a:r>
              <a:rPr lang="en-US" dirty="0" smtClean="0"/>
              <a:t> </a:t>
            </a:r>
            <a:r>
              <a:rPr lang="en-US" dirty="0" err="1" smtClean="0"/>
              <a:t>nejednakosti</a:t>
            </a:r>
            <a:r>
              <a:rPr lang="en-US" dirty="0" smtClean="0"/>
              <a:t> u </a:t>
            </a:r>
            <a:r>
              <a:rPr lang="en-US" dirty="0" err="1" smtClean="0"/>
              <a:t>raspodjeli</a:t>
            </a:r>
            <a:r>
              <a:rPr lang="en-US" dirty="0" smtClean="0"/>
              <a:t> </a:t>
            </a:r>
            <a:r>
              <a:rPr lang="en-US" dirty="0" err="1" smtClean="0"/>
              <a:t>bogatstva</a:t>
            </a:r>
            <a:r>
              <a:rPr lang="en-US" dirty="0" smtClean="0"/>
              <a:t> :</a:t>
            </a:r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Naslijeđeno</a:t>
            </a:r>
            <a:r>
              <a:rPr lang="en-US" dirty="0" smtClean="0"/>
              <a:t> </a:t>
            </a:r>
            <a:r>
              <a:rPr lang="en-US" dirty="0" err="1" smtClean="0"/>
              <a:t>bogatstvo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Kumuliranje</a:t>
            </a:r>
            <a:r>
              <a:rPr lang="en-US" dirty="0" smtClean="0"/>
              <a:t> </a:t>
            </a:r>
            <a:r>
              <a:rPr lang="en-US" dirty="0" err="1" smtClean="0"/>
              <a:t>štednje</a:t>
            </a:r>
            <a:endParaRPr lang="en-US" dirty="0" smtClean="0"/>
          </a:p>
          <a:p>
            <a:pPr marL="777240" lvl="1" indent="-457200">
              <a:buFont typeface="+mj-lt"/>
              <a:buAutoNum type="alphaLcPeriod"/>
            </a:pPr>
            <a:r>
              <a:rPr lang="en-US" dirty="0" err="1" smtClean="0"/>
              <a:t>Poduzetništvo</a:t>
            </a:r>
            <a:r>
              <a:rPr lang="en-US" dirty="0" smtClean="0"/>
              <a:t> (</a:t>
            </a:r>
            <a:r>
              <a:rPr lang="en-US" dirty="0" err="1" smtClean="0"/>
              <a:t>inovativnost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75703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10157</TotalTime>
  <Words>889</Words>
  <Application>Microsoft Macintosh PowerPoint</Application>
  <PresentationFormat>On-screen Show (4:3)</PresentationFormat>
  <Paragraphs>76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4. Nejednakost raspodjele dohotka i bogatstva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Zagrebacka Skola Ekonomije i Managementa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 Sablic</dc:creator>
  <cp:lastModifiedBy>Denis Sablic</cp:lastModifiedBy>
  <cp:revision>74</cp:revision>
  <dcterms:created xsi:type="dcterms:W3CDTF">2014-06-10T12:02:20Z</dcterms:created>
  <dcterms:modified xsi:type="dcterms:W3CDTF">2014-06-17T13:20:01Z</dcterms:modified>
</cp:coreProperties>
</file>